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Lst>
  <p:sldSz cy="5143500" cx="9144000"/>
  <p:notesSz cx="6858000" cy="9144000"/>
  <p:embeddedFontLst>
    <p:embeddedFont>
      <p:font typeface="Proxima Nova"/>
      <p:regular r:id="rId76"/>
      <p:bold r:id="rId77"/>
      <p:italic r:id="rId78"/>
      <p:boldItalic r:id="rId79"/>
    </p:embeddedFont>
    <p:embeddedFont>
      <p:font typeface="Roboto"/>
      <p:regular r:id="rId80"/>
      <p:bold r:id="rId81"/>
      <p:italic r:id="rId82"/>
      <p:boldItalic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3" Type="http://schemas.openxmlformats.org/officeDocument/2006/relationships/font" Target="fonts/Roboto-boldItalic.fntdata"/><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Roboto-regular.fntdata"/><Relationship Id="rId82" Type="http://schemas.openxmlformats.org/officeDocument/2006/relationships/font" Target="fonts/Roboto-italic.fntdata"/><Relationship Id="rId81"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font" Target="fonts/ProximaNova-bold.fntdata"/><Relationship Id="rId32" Type="http://schemas.openxmlformats.org/officeDocument/2006/relationships/slide" Target="slides/slide27.xml"/><Relationship Id="rId76" Type="http://schemas.openxmlformats.org/officeDocument/2006/relationships/font" Target="fonts/ProximaNova-regular.fntdata"/><Relationship Id="rId35" Type="http://schemas.openxmlformats.org/officeDocument/2006/relationships/slide" Target="slides/slide30.xml"/><Relationship Id="rId79" Type="http://schemas.openxmlformats.org/officeDocument/2006/relationships/font" Target="fonts/ProximaNova-boldItalic.fntdata"/><Relationship Id="rId34" Type="http://schemas.openxmlformats.org/officeDocument/2006/relationships/slide" Target="slides/slide29.xml"/><Relationship Id="rId78" Type="http://schemas.openxmlformats.org/officeDocument/2006/relationships/font" Target="fonts/ProximaNova-italic.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cb54f845f9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cb54f845f9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Maybe pull up chess.com to show off chess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cb5fcf24a7_7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cb5fcf24a7_7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Maybe pull up chess.com to show off chess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cb5fcf24a7_7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cb5fcf24a7_7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Maybe pull up chess.com to show off chess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cb5fcf24a7_7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cb5fcf24a7_7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cb54f845f9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cb54f845f9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cb54f845f9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cb54f845f9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fae85075a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fae85075a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cb5fcf24a7_7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cb5fcf24a7_7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cb5fcf24a7_7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cb5fcf24a7_7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cb5fcf24a7_7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cb5fcf24a7_7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f9669880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f9669880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cb5fcf24a7_7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cb5fcf24a7_7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cb54f845f9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cb54f845f9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f96698804e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f96698804e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cb5fcf24a7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cb5fcf24a7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fb28e6416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fb28e6416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f96698804e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f96698804e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cb54f845f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cb54f845f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f62556b6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f62556b6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cb54f845f9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cb54f845f9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fab62ac01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fab62ac01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b5fcf24a7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5fcf24a7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f96698804e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f96698804e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cb5fcf24a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cb5fcf24a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f98973ae0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f98973ae0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f96698804e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f96698804e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cb54f845f9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cb54f845f9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fab62ac01f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fab62ac01f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f63ba106b7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f63ba106b7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fab62ac01f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fab62ac01f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fab62ac01f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fab62ac01f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f9dd79120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f9dd7912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cb54f845f9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cb54f845f9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Visuals - Terminator for Bogeyman, Social media for modern world, something old timey for </a:t>
            </a:r>
            <a:r>
              <a:rPr lang="en"/>
              <a:t>video games - (Civ?). Add transitions to make things come in line by line, accompanied by visuals, then visuals fade out as next line comes in.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fab62ac01f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fab62ac01f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fab62ac01f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fab62ac01f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f9dd79120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f9dd79120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cb54f845f9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cb54f845f9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fab62ac01f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fab62ac01f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fab62ac01f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fab62ac01f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fab62ac01f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fab62ac01f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f9afbf2e2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f9afbf2e2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faffce79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faffce79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f63ba106b7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f63ba106b7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cb5fcf24a7_7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cb5fcf24a7_7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Visuals - Terminator for Bogeyman, Social media for modern world, something old timey for video games - (Civ?). Add transitions to make things come in line by line, accompanied by visuals, then visuals fade out as next line comes in.</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fae85075a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fae85075a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fab62ac01f_1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fab62ac01f_1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f63ba106b7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f63ba106b7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f63ba106b7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f63ba106b7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f63ba106b7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f63ba106b7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f63ba106b7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f63ba106b7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cb54f845f9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cb54f845f9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faffce791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faffce791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faffce7914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faffce7914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fab62ac01f_1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fab62ac01f_1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cb5fcf24a7_7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cb5fcf24a7_7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Visuals - Terminator for Bogeyman, Social media for modern world, something old timey for video games - (Civ?). Add transitions to make things come in line by line, accompanied by visuals, then visuals fade out as next line comes in.</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f63ba106b7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f63ba106b7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f96698804e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f96698804e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f63ba10aa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f63ba10aa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cb5fcf24a7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cb5fcf24a7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cb5fcf24a7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cb5fcf24a7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cb5fcf24a7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cb5fcf24a7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cb5fcf24a7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cb5fcf24a7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f63ba10aa0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f63ba10aa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cb5fcf24a7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cb5fcf24a7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cb5fcf24a7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cb5fcf24a7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cb5fcf24a7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cb5fcf24a7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fae85075a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fae85075a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cb5fcf24a7_7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cb5fcf24a7_7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cb54f845f9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cb54f845f9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2.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1.png"/><Relationship Id="rId4" Type="http://schemas.openxmlformats.org/officeDocument/2006/relationships/hyperlink" Target="https://qiao.github.io/PathFinding.js/visual/"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8.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9.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0.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1.jpg"/><Relationship Id="rId4" Type="http://schemas.openxmlformats.org/officeDocument/2006/relationships/image" Target="../media/image22.jpg"/><Relationship Id="rId5" Type="http://schemas.openxmlformats.org/officeDocument/2006/relationships/image" Target="../media/image2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4.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9.jpg"/><Relationship Id="rId4" Type="http://schemas.openxmlformats.org/officeDocument/2006/relationships/image" Target="../media/image27.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7.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7.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6.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6.jpg"/><Relationship Id="rId4" Type="http://schemas.openxmlformats.org/officeDocument/2006/relationships/image" Target="../media/image30.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8.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8.jpg"/><Relationship Id="rId4" Type="http://schemas.openxmlformats.org/officeDocument/2006/relationships/image" Target="../media/image30.jpg"/><Relationship Id="rId5" Type="http://schemas.openxmlformats.org/officeDocument/2006/relationships/image" Target="../media/image32.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0.jpg"/><Relationship Id="rId4" Type="http://schemas.openxmlformats.org/officeDocument/2006/relationships/image" Target="../media/image33.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4.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5.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6.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7.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3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hyperlink" Target="https://alumni.media.mit.edu/~jorkin/gdc2006_orkin_jeff_fear.pdf" TargetMode="External"/><Relationship Id="rId4" Type="http://schemas.openxmlformats.org/officeDocument/2006/relationships/hyperlink" Target="https://www.chessprogramming.or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68250" y="1055100"/>
            <a:ext cx="8123100" cy="1588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Artificial Intelligence in Video Games</a:t>
            </a:r>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Kaleb, David, </a:t>
            </a:r>
            <a:r>
              <a:rPr lang="en"/>
              <a:t>Rodney, Trevor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400">
                <a:solidFill>
                  <a:schemeClr val="lt1"/>
                </a:solidFill>
              </a:rPr>
              <a:t>Chess - Decision Trees</a:t>
            </a:r>
            <a:endParaRPr sz="4400">
              <a:solidFill>
                <a:schemeClr val="lt1"/>
              </a:solidFill>
            </a:endParaRPr>
          </a:p>
          <a:p>
            <a:pPr indent="0" lvl="0" marL="0" rtl="0" algn="l">
              <a:spcBef>
                <a:spcPts val="0"/>
              </a:spcBef>
              <a:spcAft>
                <a:spcPts val="0"/>
              </a:spcAft>
              <a:buNone/>
            </a:pPr>
            <a:r>
              <a:t/>
            </a:r>
            <a:endParaRPr/>
          </a:p>
        </p:txBody>
      </p:sp>
      <p:sp>
        <p:nvSpPr>
          <p:cNvPr id="118" name="Google Shape;118;p22"/>
          <p:cNvSpPr txBox="1"/>
          <p:nvPr>
            <p:ph idx="1" type="body"/>
          </p:nvPr>
        </p:nvSpPr>
        <p:spPr>
          <a:xfrm>
            <a:off x="311700" y="1375875"/>
            <a:ext cx="8520600" cy="3192900"/>
          </a:xfrm>
          <a:prstGeom prst="rect">
            <a:avLst/>
          </a:prstGeom>
        </p:spPr>
        <p:txBody>
          <a:bodyPr anchorCtr="0" anchor="t" bIns="91425" lIns="91425" spcFirstLastPara="1" rIns="91425" wrap="square" tIns="91425">
            <a:normAutofit lnSpcReduction="10000"/>
          </a:bodyPr>
          <a:lstStyle/>
          <a:p>
            <a:pPr indent="-457200" lvl="0" marL="457200" rtl="0" algn="l">
              <a:spcBef>
                <a:spcPts val="0"/>
              </a:spcBef>
              <a:spcAft>
                <a:spcPts val="0"/>
              </a:spcAft>
              <a:buClr>
                <a:schemeClr val="lt1"/>
              </a:buClr>
              <a:buSzPts val="3600"/>
              <a:buChar char="●"/>
            </a:pPr>
            <a:r>
              <a:rPr lang="en" sz="3600">
                <a:solidFill>
                  <a:schemeClr val="lt1"/>
                </a:solidFill>
              </a:rPr>
              <a:t>Evaluate a board</a:t>
            </a:r>
            <a:endParaRPr sz="3600">
              <a:solidFill>
                <a:schemeClr val="lt1"/>
              </a:solidFill>
            </a:endParaRPr>
          </a:p>
          <a:p>
            <a:pPr indent="-457200" lvl="1" marL="914400" rtl="0" algn="l">
              <a:spcBef>
                <a:spcPts val="0"/>
              </a:spcBef>
              <a:spcAft>
                <a:spcPts val="0"/>
              </a:spcAft>
              <a:buClr>
                <a:schemeClr val="lt1"/>
              </a:buClr>
              <a:buSzPts val="3600"/>
              <a:buChar char="○"/>
            </a:pPr>
            <a:r>
              <a:rPr lang="en" sz="3600">
                <a:solidFill>
                  <a:schemeClr val="lt1"/>
                </a:solidFill>
              </a:rPr>
              <a:t>Checkmate</a:t>
            </a:r>
            <a:endParaRPr sz="3600">
              <a:solidFill>
                <a:schemeClr val="lt1"/>
              </a:solidFill>
            </a:endParaRPr>
          </a:p>
          <a:p>
            <a:pPr indent="-457200" lvl="1" marL="914400" rtl="0" algn="l">
              <a:spcBef>
                <a:spcPts val="0"/>
              </a:spcBef>
              <a:spcAft>
                <a:spcPts val="0"/>
              </a:spcAft>
              <a:buClr>
                <a:schemeClr val="lt1"/>
              </a:buClr>
              <a:buSzPts val="3600"/>
              <a:buChar char="○"/>
            </a:pPr>
            <a:r>
              <a:rPr lang="en" sz="3600">
                <a:solidFill>
                  <a:schemeClr val="lt1"/>
                </a:solidFill>
              </a:rPr>
              <a:t>Piece Point Evaluation</a:t>
            </a:r>
            <a:endParaRPr sz="3600">
              <a:solidFill>
                <a:schemeClr val="lt1"/>
              </a:solidFill>
            </a:endParaRPr>
          </a:p>
          <a:p>
            <a:pPr indent="-457200" lvl="1" marL="914400" rtl="0" algn="l">
              <a:spcBef>
                <a:spcPts val="0"/>
              </a:spcBef>
              <a:spcAft>
                <a:spcPts val="0"/>
              </a:spcAft>
              <a:buClr>
                <a:schemeClr val="lt1"/>
              </a:buClr>
              <a:buSzPts val="3600"/>
              <a:buChar char="○"/>
            </a:pPr>
            <a:r>
              <a:rPr lang="en" sz="3600">
                <a:solidFill>
                  <a:schemeClr val="lt1"/>
                </a:solidFill>
              </a:rPr>
              <a:t>Further Methods</a:t>
            </a:r>
            <a:endParaRPr sz="3600">
              <a:solidFill>
                <a:schemeClr val="lt1"/>
              </a:solidFill>
            </a:endParaRPr>
          </a:p>
          <a:p>
            <a:pPr indent="-355600" lvl="2" marL="1371600" rtl="0" algn="l">
              <a:spcBef>
                <a:spcPts val="0"/>
              </a:spcBef>
              <a:spcAft>
                <a:spcPts val="0"/>
              </a:spcAft>
              <a:buClr>
                <a:schemeClr val="lt1"/>
              </a:buClr>
              <a:buSzPts val="2000"/>
              <a:buChar char="■"/>
            </a:pPr>
            <a:r>
              <a:rPr lang="en" sz="2000">
                <a:solidFill>
                  <a:schemeClr val="lt1"/>
                </a:solidFill>
              </a:rPr>
              <a:t>Pawn Structure, Trapped Pieces, King Weakness, Center Control, etc.</a:t>
            </a:r>
            <a:endParaRPr sz="20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400">
                <a:solidFill>
                  <a:schemeClr val="lt1"/>
                </a:solidFill>
              </a:rPr>
              <a:t>Chess - Decision Trees (2)</a:t>
            </a:r>
            <a:endParaRPr sz="4400">
              <a:solidFill>
                <a:schemeClr val="lt1"/>
              </a:solidFill>
            </a:endParaRPr>
          </a:p>
          <a:p>
            <a:pPr indent="0" lvl="0" marL="0" rtl="0" algn="l">
              <a:spcBef>
                <a:spcPts val="0"/>
              </a:spcBef>
              <a:spcAft>
                <a:spcPts val="0"/>
              </a:spcAft>
              <a:buNone/>
            </a:pPr>
            <a:r>
              <a:t/>
            </a:r>
            <a:endParaRPr/>
          </a:p>
        </p:txBody>
      </p:sp>
      <p:sp>
        <p:nvSpPr>
          <p:cNvPr id="124" name="Google Shape;124;p23"/>
          <p:cNvSpPr txBox="1"/>
          <p:nvPr>
            <p:ph idx="1" type="body"/>
          </p:nvPr>
        </p:nvSpPr>
        <p:spPr>
          <a:xfrm>
            <a:off x="311700" y="1375875"/>
            <a:ext cx="8520600" cy="3192900"/>
          </a:xfrm>
          <a:prstGeom prst="rect">
            <a:avLst/>
          </a:prstGeom>
        </p:spPr>
        <p:txBody>
          <a:bodyPr anchorCtr="0" anchor="t" bIns="91425" lIns="91425" spcFirstLastPara="1" rIns="91425" wrap="square" tIns="91425">
            <a:normAutofit lnSpcReduction="10000"/>
          </a:bodyPr>
          <a:lstStyle/>
          <a:p>
            <a:pPr indent="-457200" lvl="0" marL="457200" rtl="0" algn="l">
              <a:spcBef>
                <a:spcPts val="0"/>
              </a:spcBef>
              <a:spcAft>
                <a:spcPts val="0"/>
              </a:spcAft>
              <a:buClr>
                <a:schemeClr val="lt1"/>
              </a:buClr>
              <a:buSzPts val="3600"/>
              <a:buChar char="●"/>
            </a:pPr>
            <a:r>
              <a:rPr lang="en" sz="3600">
                <a:solidFill>
                  <a:schemeClr val="lt1"/>
                </a:solidFill>
              </a:rPr>
              <a:t>Analyze possible moves</a:t>
            </a:r>
            <a:endParaRPr sz="3600">
              <a:solidFill>
                <a:schemeClr val="lt1"/>
              </a:solidFill>
            </a:endParaRPr>
          </a:p>
          <a:p>
            <a:pPr indent="-457200" lvl="1" marL="914400" rtl="0" algn="l">
              <a:spcBef>
                <a:spcPts val="0"/>
              </a:spcBef>
              <a:spcAft>
                <a:spcPts val="0"/>
              </a:spcAft>
              <a:buClr>
                <a:schemeClr val="lt1"/>
              </a:buClr>
              <a:buSzPts val="3600"/>
              <a:buChar char="○"/>
            </a:pPr>
            <a:r>
              <a:rPr lang="en" sz="3600">
                <a:solidFill>
                  <a:schemeClr val="lt1"/>
                </a:solidFill>
              </a:rPr>
              <a:t>Evaluate the board at the new positions</a:t>
            </a:r>
            <a:endParaRPr sz="3600">
              <a:solidFill>
                <a:schemeClr val="lt1"/>
              </a:solidFill>
            </a:endParaRPr>
          </a:p>
          <a:p>
            <a:pPr indent="-457200" lvl="1" marL="914400" rtl="0" algn="l">
              <a:spcBef>
                <a:spcPts val="0"/>
              </a:spcBef>
              <a:spcAft>
                <a:spcPts val="0"/>
              </a:spcAft>
              <a:buClr>
                <a:schemeClr val="lt1"/>
              </a:buClr>
              <a:buSzPts val="3600"/>
              <a:buChar char="○"/>
            </a:pPr>
            <a:r>
              <a:rPr lang="en" sz="3600">
                <a:solidFill>
                  <a:schemeClr val="lt1"/>
                </a:solidFill>
              </a:rPr>
              <a:t>Evaluate the board after the opponent’s move</a:t>
            </a:r>
            <a:endParaRPr sz="360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400">
                <a:solidFill>
                  <a:schemeClr val="lt1"/>
                </a:solidFill>
              </a:rPr>
              <a:t>Chess - Decision Tree Example (1)</a:t>
            </a:r>
            <a:endParaRPr sz="4400">
              <a:solidFill>
                <a:schemeClr val="lt1"/>
              </a:solidFill>
            </a:endParaRPr>
          </a:p>
          <a:p>
            <a:pPr indent="0" lvl="0" marL="0" rtl="0" algn="l">
              <a:spcBef>
                <a:spcPts val="0"/>
              </a:spcBef>
              <a:spcAft>
                <a:spcPts val="0"/>
              </a:spcAft>
              <a:buNone/>
            </a:pPr>
            <a:r>
              <a:t/>
            </a:r>
            <a:endParaRPr/>
          </a:p>
        </p:txBody>
      </p:sp>
      <p:sp>
        <p:nvSpPr>
          <p:cNvPr id="130" name="Google Shape;130;p24"/>
          <p:cNvSpPr txBox="1"/>
          <p:nvPr>
            <p:ph idx="1" type="body"/>
          </p:nvPr>
        </p:nvSpPr>
        <p:spPr>
          <a:xfrm>
            <a:off x="311700" y="1375875"/>
            <a:ext cx="8520600" cy="3192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3600">
              <a:solidFill>
                <a:schemeClr val="lt1"/>
              </a:solidFill>
            </a:endParaRPr>
          </a:p>
        </p:txBody>
      </p:sp>
      <p:pic>
        <p:nvPicPr>
          <p:cNvPr id="131" name="Google Shape;131;p24"/>
          <p:cNvPicPr preferRelativeResize="0"/>
          <p:nvPr/>
        </p:nvPicPr>
        <p:blipFill>
          <a:blip r:embed="rId3">
            <a:alphaModFix/>
          </a:blip>
          <a:stretch>
            <a:fillRect/>
          </a:stretch>
        </p:blipFill>
        <p:spPr>
          <a:xfrm>
            <a:off x="311698" y="1375875"/>
            <a:ext cx="3217716" cy="3192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5"/>
          <p:cNvSpPr txBox="1"/>
          <p:nvPr>
            <p:ph type="title"/>
          </p:nvPr>
        </p:nvSpPr>
        <p:spPr>
          <a:xfrm>
            <a:off x="311700" y="445025"/>
            <a:ext cx="2677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400">
                <a:solidFill>
                  <a:schemeClr val="lt1"/>
                </a:solidFill>
              </a:rPr>
              <a:t>Chess - Decision Tree Example(2)</a:t>
            </a:r>
            <a:endParaRPr/>
          </a:p>
        </p:txBody>
      </p:sp>
      <p:pic>
        <p:nvPicPr>
          <p:cNvPr id="137" name="Google Shape;137;p25"/>
          <p:cNvPicPr preferRelativeResize="0"/>
          <p:nvPr/>
        </p:nvPicPr>
        <p:blipFill>
          <a:blip r:embed="rId3">
            <a:alphaModFix/>
          </a:blip>
          <a:stretch>
            <a:fillRect/>
          </a:stretch>
        </p:blipFill>
        <p:spPr>
          <a:xfrm>
            <a:off x="2989465" y="0"/>
            <a:ext cx="6154535"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400">
                <a:solidFill>
                  <a:schemeClr val="lt1"/>
                </a:solidFill>
              </a:rPr>
              <a:t>Chess - Exceptions</a:t>
            </a:r>
            <a:endParaRPr sz="4400">
              <a:solidFill>
                <a:schemeClr val="lt1"/>
              </a:solidFill>
            </a:endParaRPr>
          </a:p>
          <a:p>
            <a:pPr indent="0" lvl="0" marL="0" rtl="0" algn="l">
              <a:spcBef>
                <a:spcPts val="0"/>
              </a:spcBef>
              <a:spcAft>
                <a:spcPts val="0"/>
              </a:spcAft>
              <a:buNone/>
            </a:pPr>
            <a:r>
              <a:t/>
            </a:r>
            <a:endParaRPr/>
          </a:p>
        </p:txBody>
      </p:sp>
      <p:sp>
        <p:nvSpPr>
          <p:cNvPr id="143" name="Google Shape;143;p26"/>
          <p:cNvSpPr txBox="1"/>
          <p:nvPr>
            <p:ph idx="1" type="body"/>
          </p:nvPr>
        </p:nvSpPr>
        <p:spPr>
          <a:xfrm>
            <a:off x="311700" y="1375875"/>
            <a:ext cx="8520600" cy="3192900"/>
          </a:xfrm>
          <a:prstGeom prst="rect">
            <a:avLst/>
          </a:prstGeom>
        </p:spPr>
        <p:txBody>
          <a:bodyPr anchorCtr="0" anchor="t" bIns="91425" lIns="91425" spcFirstLastPara="1" rIns="91425" wrap="square" tIns="91425">
            <a:normAutofit/>
          </a:bodyPr>
          <a:lstStyle/>
          <a:p>
            <a:pPr indent="-457200" lvl="0" marL="457200" rtl="0" algn="l">
              <a:spcBef>
                <a:spcPts val="0"/>
              </a:spcBef>
              <a:spcAft>
                <a:spcPts val="0"/>
              </a:spcAft>
              <a:buClr>
                <a:schemeClr val="lt1"/>
              </a:buClr>
              <a:buSzPts val="3600"/>
              <a:buChar char="●"/>
            </a:pPr>
            <a:r>
              <a:rPr lang="en" sz="3600">
                <a:solidFill>
                  <a:schemeClr val="lt1"/>
                </a:solidFill>
              </a:rPr>
              <a:t>Opening Books</a:t>
            </a:r>
            <a:endParaRPr sz="3600">
              <a:solidFill>
                <a:schemeClr val="lt1"/>
              </a:solidFill>
            </a:endParaRPr>
          </a:p>
          <a:p>
            <a:pPr indent="-457200" lvl="0" marL="457200" rtl="0" algn="l">
              <a:spcBef>
                <a:spcPts val="0"/>
              </a:spcBef>
              <a:spcAft>
                <a:spcPts val="0"/>
              </a:spcAft>
              <a:buClr>
                <a:schemeClr val="lt1"/>
              </a:buClr>
              <a:buSzPts val="3600"/>
              <a:buChar char="●"/>
            </a:pPr>
            <a:r>
              <a:rPr lang="en" sz="3600">
                <a:solidFill>
                  <a:schemeClr val="lt1"/>
                </a:solidFill>
              </a:rPr>
              <a:t>DeepMind and AlphaGo</a:t>
            </a:r>
            <a:endParaRPr sz="360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7"/>
          <p:cNvPicPr preferRelativeResize="0"/>
          <p:nvPr/>
        </p:nvPicPr>
        <p:blipFill rotWithShape="1">
          <a:blip r:embed="rId3">
            <a:alphaModFix/>
          </a:blip>
          <a:srcRect b="0" l="26876" r="27640" t="0"/>
          <a:stretch/>
        </p:blipFill>
        <p:spPr>
          <a:xfrm>
            <a:off x="5061850" y="0"/>
            <a:ext cx="4082150" cy="5048600"/>
          </a:xfrm>
          <a:prstGeom prst="rect">
            <a:avLst/>
          </a:prstGeom>
          <a:noFill/>
          <a:ln>
            <a:noFill/>
          </a:ln>
        </p:spPr>
      </p:pic>
      <p:sp>
        <p:nvSpPr>
          <p:cNvPr id="149" name="Google Shape;149;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chemeClr val="lt1"/>
                </a:solidFill>
              </a:rPr>
              <a:t>F.E.A.R.</a:t>
            </a:r>
            <a:endParaRPr sz="4000">
              <a:solidFill>
                <a:schemeClr val="lt1"/>
              </a:solidFill>
            </a:endParaRPr>
          </a:p>
          <a:p>
            <a:pPr indent="0" lvl="0" marL="0" rtl="0" algn="l">
              <a:spcBef>
                <a:spcPts val="0"/>
              </a:spcBef>
              <a:spcAft>
                <a:spcPts val="0"/>
              </a:spcAft>
              <a:buNone/>
            </a:pPr>
            <a:r>
              <a:t/>
            </a:r>
            <a:endParaRPr/>
          </a:p>
        </p:txBody>
      </p:sp>
      <p:sp>
        <p:nvSpPr>
          <p:cNvPr id="150" name="Google Shape;150;p27"/>
          <p:cNvSpPr txBox="1"/>
          <p:nvPr>
            <p:ph idx="1" type="body"/>
          </p:nvPr>
        </p:nvSpPr>
        <p:spPr>
          <a:xfrm>
            <a:off x="311700" y="1375875"/>
            <a:ext cx="8520600" cy="3192900"/>
          </a:xfrm>
          <a:prstGeom prst="rect">
            <a:avLst/>
          </a:prstGeom>
        </p:spPr>
        <p:txBody>
          <a:bodyPr anchorCtr="0" anchor="t" bIns="91425" lIns="91425" spcFirstLastPara="1" rIns="91425" wrap="square" tIns="91425">
            <a:normAutofit fontScale="92500" lnSpcReduction="20000"/>
          </a:bodyPr>
          <a:lstStyle/>
          <a:p>
            <a:pPr indent="-440055" lvl="0" marL="457200" rtl="0" algn="l">
              <a:spcBef>
                <a:spcPts val="0"/>
              </a:spcBef>
              <a:spcAft>
                <a:spcPts val="0"/>
              </a:spcAft>
              <a:buClr>
                <a:schemeClr val="lt1"/>
              </a:buClr>
              <a:buSzPct val="100000"/>
              <a:buChar char="●"/>
            </a:pPr>
            <a:r>
              <a:rPr lang="en" sz="3600">
                <a:solidFill>
                  <a:schemeClr val="lt1"/>
                </a:solidFill>
                <a:highlight>
                  <a:schemeClr val="dk1"/>
                </a:highlight>
              </a:rPr>
              <a:t>2005 First Person Shooter</a:t>
            </a:r>
            <a:endParaRPr sz="3600">
              <a:solidFill>
                <a:schemeClr val="lt1"/>
              </a:solidFill>
              <a:highlight>
                <a:schemeClr val="dk1"/>
              </a:highlight>
            </a:endParaRPr>
          </a:p>
          <a:p>
            <a:pPr indent="-440055" lvl="0" marL="457200" rtl="0" algn="l">
              <a:spcBef>
                <a:spcPts val="0"/>
              </a:spcBef>
              <a:spcAft>
                <a:spcPts val="0"/>
              </a:spcAft>
              <a:buClr>
                <a:schemeClr val="lt1"/>
              </a:buClr>
              <a:buSzPct val="100000"/>
              <a:buChar char="●"/>
            </a:pPr>
            <a:r>
              <a:rPr lang="en" sz="3600">
                <a:solidFill>
                  <a:schemeClr val="lt1"/>
                </a:solidFill>
              </a:rPr>
              <a:t>Legendary AI</a:t>
            </a:r>
            <a:endParaRPr sz="3600">
              <a:solidFill>
                <a:schemeClr val="lt1"/>
              </a:solidFill>
            </a:endParaRPr>
          </a:p>
          <a:p>
            <a:pPr indent="-440055" lvl="0" marL="457200" rtl="0" algn="l">
              <a:spcBef>
                <a:spcPts val="0"/>
              </a:spcBef>
              <a:spcAft>
                <a:spcPts val="0"/>
              </a:spcAft>
              <a:buClr>
                <a:schemeClr val="lt1"/>
              </a:buClr>
              <a:buSzPct val="100000"/>
              <a:buChar char="●"/>
            </a:pPr>
            <a:r>
              <a:rPr lang="en" sz="3600">
                <a:solidFill>
                  <a:schemeClr val="lt1"/>
                </a:solidFill>
              </a:rPr>
              <a:t>Simple techniques</a:t>
            </a:r>
            <a:endParaRPr sz="3600">
              <a:solidFill>
                <a:schemeClr val="lt1"/>
              </a:solidFill>
            </a:endParaRPr>
          </a:p>
          <a:p>
            <a:pPr indent="-440055" lvl="1" marL="1371600" rtl="0" algn="l">
              <a:spcBef>
                <a:spcPts val="0"/>
              </a:spcBef>
              <a:spcAft>
                <a:spcPts val="0"/>
              </a:spcAft>
              <a:buClr>
                <a:schemeClr val="lt1"/>
              </a:buClr>
              <a:buSzPct val="100000"/>
              <a:buChar char="○"/>
            </a:pPr>
            <a:r>
              <a:rPr lang="en" sz="3600">
                <a:solidFill>
                  <a:schemeClr val="lt1"/>
                </a:solidFill>
              </a:rPr>
              <a:t>FSM</a:t>
            </a:r>
            <a:endParaRPr sz="3600">
              <a:solidFill>
                <a:schemeClr val="lt1"/>
              </a:solidFill>
            </a:endParaRPr>
          </a:p>
          <a:p>
            <a:pPr indent="-440055" lvl="1" marL="1371600" rtl="0" algn="l">
              <a:spcBef>
                <a:spcPts val="0"/>
              </a:spcBef>
              <a:spcAft>
                <a:spcPts val="0"/>
              </a:spcAft>
              <a:buClr>
                <a:schemeClr val="lt1"/>
              </a:buClr>
              <a:buSzPct val="100000"/>
              <a:buChar char="○"/>
            </a:pPr>
            <a:r>
              <a:rPr lang="en" sz="3600">
                <a:solidFill>
                  <a:schemeClr val="lt1"/>
                </a:solidFill>
              </a:rPr>
              <a:t>A*</a:t>
            </a:r>
            <a:endParaRPr sz="3600">
              <a:solidFill>
                <a:schemeClr val="lt1"/>
              </a:solidFill>
            </a:endParaRPr>
          </a:p>
          <a:p>
            <a:pPr indent="-440055" lvl="1" marL="1371600" rtl="0" algn="l">
              <a:spcBef>
                <a:spcPts val="0"/>
              </a:spcBef>
              <a:spcAft>
                <a:spcPts val="0"/>
              </a:spcAft>
              <a:buClr>
                <a:schemeClr val="lt1"/>
              </a:buClr>
              <a:buSzPct val="100000"/>
              <a:buChar char="○"/>
            </a:pPr>
            <a:r>
              <a:rPr lang="en" sz="3600">
                <a:solidFill>
                  <a:schemeClr val="lt1"/>
                </a:solidFill>
              </a:rPr>
              <a:t>GOAP</a:t>
            </a:r>
            <a:endParaRPr sz="360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chemeClr val="lt1"/>
                </a:solidFill>
              </a:rPr>
              <a:t>F.E.A.R. - Finite State Machines</a:t>
            </a:r>
            <a:endParaRPr sz="4000">
              <a:solidFill>
                <a:schemeClr val="lt1"/>
              </a:solidFill>
            </a:endParaRPr>
          </a:p>
          <a:p>
            <a:pPr indent="0" lvl="0" marL="0" rtl="0" algn="l">
              <a:spcBef>
                <a:spcPts val="0"/>
              </a:spcBef>
              <a:spcAft>
                <a:spcPts val="0"/>
              </a:spcAft>
              <a:buNone/>
            </a:pPr>
            <a:r>
              <a:t/>
            </a:r>
            <a:endParaRPr/>
          </a:p>
        </p:txBody>
      </p:sp>
      <p:sp>
        <p:nvSpPr>
          <p:cNvPr id="156" name="Google Shape;156;p28"/>
          <p:cNvSpPr txBox="1"/>
          <p:nvPr>
            <p:ph idx="1" type="body"/>
          </p:nvPr>
        </p:nvSpPr>
        <p:spPr>
          <a:xfrm>
            <a:off x="311700" y="1375875"/>
            <a:ext cx="8520600" cy="3192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3600">
              <a:solidFill>
                <a:schemeClr val="lt1"/>
              </a:solidFill>
            </a:endParaRPr>
          </a:p>
          <a:p>
            <a:pPr indent="0" lvl="0" marL="457200" rtl="0" algn="l">
              <a:spcBef>
                <a:spcPts val="1200"/>
              </a:spcBef>
              <a:spcAft>
                <a:spcPts val="1200"/>
              </a:spcAft>
              <a:buNone/>
            </a:pPr>
            <a:r>
              <a:t/>
            </a:r>
            <a:endParaRPr sz="3600">
              <a:solidFill>
                <a:schemeClr val="lt1"/>
              </a:solidFill>
            </a:endParaRPr>
          </a:p>
        </p:txBody>
      </p:sp>
      <p:pic>
        <p:nvPicPr>
          <p:cNvPr id="157" name="Google Shape;157;p28"/>
          <p:cNvPicPr preferRelativeResize="0"/>
          <p:nvPr/>
        </p:nvPicPr>
        <p:blipFill>
          <a:blip r:embed="rId3">
            <a:alphaModFix/>
          </a:blip>
          <a:stretch>
            <a:fillRect/>
          </a:stretch>
        </p:blipFill>
        <p:spPr>
          <a:xfrm>
            <a:off x="4684475" y="1179150"/>
            <a:ext cx="4345000" cy="3859000"/>
          </a:xfrm>
          <a:prstGeom prst="rect">
            <a:avLst/>
          </a:prstGeom>
          <a:noFill/>
          <a:ln>
            <a:noFill/>
          </a:ln>
        </p:spPr>
      </p:pic>
      <p:pic>
        <p:nvPicPr>
          <p:cNvPr id="158" name="Google Shape;158;p28"/>
          <p:cNvPicPr preferRelativeResize="0"/>
          <p:nvPr/>
        </p:nvPicPr>
        <p:blipFill>
          <a:blip r:embed="rId4">
            <a:alphaModFix/>
          </a:blip>
          <a:stretch>
            <a:fillRect/>
          </a:stretch>
        </p:blipFill>
        <p:spPr>
          <a:xfrm>
            <a:off x="311700" y="1179150"/>
            <a:ext cx="3745635" cy="3859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chemeClr val="lt1"/>
                </a:solidFill>
              </a:rPr>
              <a:t>F.E.A.R. - Planning System</a:t>
            </a:r>
            <a:endParaRPr sz="4000">
              <a:solidFill>
                <a:schemeClr val="lt1"/>
              </a:solidFill>
            </a:endParaRPr>
          </a:p>
          <a:p>
            <a:pPr indent="0" lvl="0" marL="0" rtl="0" algn="l">
              <a:spcBef>
                <a:spcPts val="0"/>
              </a:spcBef>
              <a:spcAft>
                <a:spcPts val="0"/>
              </a:spcAft>
              <a:buNone/>
            </a:pPr>
            <a:r>
              <a:t/>
            </a:r>
            <a:endParaRPr/>
          </a:p>
        </p:txBody>
      </p:sp>
      <p:sp>
        <p:nvSpPr>
          <p:cNvPr id="164" name="Google Shape;164;p29"/>
          <p:cNvSpPr txBox="1"/>
          <p:nvPr>
            <p:ph idx="1" type="body"/>
          </p:nvPr>
        </p:nvSpPr>
        <p:spPr>
          <a:xfrm>
            <a:off x="436575" y="1366275"/>
            <a:ext cx="8520600" cy="3192900"/>
          </a:xfrm>
          <a:prstGeom prst="rect">
            <a:avLst/>
          </a:prstGeom>
        </p:spPr>
        <p:txBody>
          <a:bodyPr anchorCtr="0" anchor="t" bIns="91425" lIns="91425" spcFirstLastPara="1" rIns="91425" wrap="square" tIns="91425">
            <a:normAutofit/>
          </a:bodyPr>
          <a:lstStyle/>
          <a:p>
            <a:pPr indent="-457200" lvl="0" marL="457200" rtl="0" algn="l">
              <a:spcBef>
                <a:spcPts val="0"/>
              </a:spcBef>
              <a:spcAft>
                <a:spcPts val="0"/>
              </a:spcAft>
              <a:buClr>
                <a:schemeClr val="lt1"/>
              </a:buClr>
              <a:buSzPts val="3600"/>
              <a:buChar char="●"/>
            </a:pPr>
            <a:r>
              <a:rPr lang="en" sz="3600">
                <a:solidFill>
                  <a:schemeClr val="lt1"/>
                </a:solidFill>
              </a:rPr>
              <a:t>STRIPS/GOAP are Planning Systems</a:t>
            </a:r>
            <a:endParaRPr sz="3600">
              <a:solidFill>
                <a:schemeClr val="lt1"/>
              </a:solidFill>
            </a:endParaRPr>
          </a:p>
          <a:p>
            <a:pPr indent="-381000" lvl="1" marL="1371600" rtl="0" algn="l">
              <a:spcBef>
                <a:spcPts val="0"/>
              </a:spcBef>
              <a:spcAft>
                <a:spcPts val="0"/>
              </a:spcAft>
              <a:buClr>
                <a:schemeClr val="lt1"/>
              </a:buClr>
              <a:buSzPts val="2400"/>
              <a:buChar char="○"/>
            </a:pPr>
            <a:r>
              <a:rPr lang="en" sz="2400">
                <a:solidFill>
                  <a:schemeClr val="lt1"/>
                </a:solidFill>
              </a:rPr>
              <a:t>Stanford Research Institute Problem Solver</a:t>
            </a:r>
            <a:endParaRPr sz="2400">
              <a:solidFill>
                <a:schemeClr val="lt1"/>
              </a:solidFill>
            </a:endParaRPr>
          </a:p>
          <a:p>
            <a:pPr indent="-381000" lvl="1" marL="1371600" rtl="0" algn="l">
              <a:spcBef>
                <a:spcPts val="0"/>
              </a:spcBef>
              <a:spcAft>
                <a:spcPts val="0"/>
              </a:spcAft>
              <a:buClr>
                <a:schemeClr val="lt1"/>
              </a:buClr>
              <a:buSzPts val="2400"/>
              <a:buChar char="○"/>
            </a:pPr>
            <a:r>
              <a:rPr lang="en" sz="2400">
                <a:solidFill>
                  <a:schemeClr val="lt1"/>
                </a:solidFill>
              </a:rPr>
              <a:t>Goal Oriented Action Planning</a:t>
            </a:r>
            <a:endParaRPr sz="2400">
              <a:solidFill>
                <a:schemeClr val="lt1"/>
              </a:solidFill>
            </a:endParaRPr>
          </a:p>
          <a:p>
            <a:pPr indent="-457200" lvl="0" marL="457200" rtl="0" algn="l">
              <a:spcBef>
                <a:spcPts val="0"/>
              </a:spcBef>
              <a:spcAft>
                <a:spcPts val="0"/>
              </a:spcAft>
              <a:buClr>
                <a:schemeClr val="lt1"/>
              </a:buClr>
              <a:buSzPts val="3600"/>
              <a:buChar char="●"/>
            </a:pPr>
            <a:r>
              <a:rPr lang="en" sz="3600">
                <a:solidFill>
                  <a:schemeClr val="lt1"/>
                </a:solidFill>
              </a:rPr>
              <a:t>Entities have goals and actions</a:t>
            </a:r>
            <a:endParaRPr sz="36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chemeClr val="lt1"/>
                </a:solidFill>
              </a:rPr>
              <a:t>F.E.A.R. - GOAP Example Actions</a:t>
            </a:r>
            <a:endParaRPr sz="4000">
              <a:solidFill>
                <a:schemeClr val="lt1"/>
              </a:solidFill>
            </a:endParaRPr>
          </a:p>
          <a:p>
            <a:pPr indent="0" lvl="0" marL="0" rtl="0" algn="l">
              <a:spcBef>
                <a:spcPts val="0"/>
              </a:spcBef>
              <a:spcAft>
                <a:spcPts val="0"/>
              </a:spcAft>
              <a:buNone/>
            </a:pPr>
            <a:r>
              <a:t/>
            </a:r>
            <a:endParaRPr/>
          </a:p>
        </p:txBody>
      </p:sp>
      <p:sp>
        <p:nvSpPr>
          <p:cNvPr id="170" name="Google Shape;170;p30"/>
          <p:cNvSpPr txBox="1"/>
          <p:nvPr>
            <p:ph idx="1" type="body"/>
          </p:nvPr>
        </p:nvSpPr>
        <p:spPr>
          <a:xfrm>
            <a:off x="311700" y="1375875"/>
            <a:ext cx="8520600" cy="3192900"/>
          </a:xfrm>
          <a:prstGeom prst="rect">
            <a:avLst/>
          </a:prstGeom>
        </p:spPr>
        <p:txBody>
          <a:bodyPr anchorCtr="0" anchor="t" bIns="91425" lIns="91425" spcFirstLastPara="1" rIns="91425" wrap="square" tIns="91425">
            <a:normAutofit/>
          </a:bodyPr>
          <a:lstStyle/>
          <a:p>
            <a:pPr indent="-457200" lvl="0" marL="457200" rtl="0" algn="l">
              <a:spcBef>
                <a:spcPts val="0"/>
              </a:spcBef>
              <a:spcAft>
                <a:spcPts val="0"/>
              </a:spcAft>
              <a:buClr>
                <a:schemeClr val="lt1"/>
              </a:buClr>
              <a:buSzPts val="3600"/>
              <a:buChar char="●"/>
            </a:pPr>
            <a:r>
              <a:rPr lang="en" sz="3600">
                <a:solidFill>
                  <a:schemeClr val="lt1"/>
                </a:solidFill>
              </a:rPr>
              <a:t>2</a:t>
            </a:r>
            <a:endParaRPr sz="3600">
              <a:solidFill>
                <a:schemeClr val="lt1"/>
              </a:solidFill>
            </a:endParaRPr>
          </a:p>
        </p:txBody>
      </p:sp>
      <p:pic>
        <p:nvPicPr>
          <p:cNvPr id="171" name="Google Shape;171;p30"/>
          <p:cNvPicPr preferRelativeResize="0"/>
          <p:nvPr/>
        </p:nvPicPr>
        <p:blipFill>
          <a:blip r:embed="rId3">
            <a:alphaModFix/>
          </a:blip>
          <a:stretch>
            <a:fillRect/>
          </a:stretch>
        </p:blipFill>
        <p:spPr>
          <a:xfrm>
            <a:off x="311700" y="1375875"/>
            <a:ext cx="5926775" cy="3663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chemeClr val="lt1"/>
                </a:solidFill>
              </a:rPr>
              <a:t>F.E.A.R. - Planning </a:t>
            </a:r>
            <a:r>
              <a:rPr lang="en" sz="4000">
                <a:solidFill>
                  <a:schemeClr val="lt1"/>
                </a:solidFill>
              </a:rPr>
              <a:t>Hierarchies</a:t>
            </a:r>
            <a:endParaRPr sz="4000">
              <a:solidFill>
                <a:schemeClr val="lt1"/>
              </a:solidFill>
            </a:endParaRPr>
          </a:p>
          <a:p>
            <a:pPr indent="0" lvl="0" marL="0" rtl="0" algn="l">
              <a:spcBef>
                <a:spcPts val="0"/>
              </a:spcBef>
              <a:spcAft>
                <a:spcPts val="0"/>
              </a:spcAft>
              <a:buNone/>
            </a:pPr>
            <a:r>
              <a:t/>
            </a:r>
            <a:endParaRPr/>
          </a:p>
        </p:txBody>
      </p:sp>
      <p:sp>
        <p:nvSpPr>
          <p:cNvPr id="177" name="Google Shape;177;p31"/>
          <p:cNvSpPr txBox="1"/>
          <p:nvPr>
            <p:ph idx="1" type="body"/>
          </p:nvPr>
        </p:nvSpPr>
        <p:spPr>
          <a:xfrm>
            <a:off x="436575" y="1366275"/>
            <a:ext cx="8520600" cy="3192900"/>
          </a:xfrm>
          <a:prstGeom prst="rect">
            <a:avLst/>
          </a:prstGeom>
        </p:spPr>
        <p:txBody>
          <a:bodyPr anchorCtr="0" anchor="t" bIns="91425" lIns="91425" spcFirstLastPara="1" rIns="91425" wrap="square" tIns="91425">
            <a:normAutofit/>
          </a:bodyPr>
          <a:lstStyle/>
          <a:p>
            <a:pPr indent="-457200" lvl="0" marL="457200" rtl="0" algn="l">
              <a:spcBef>
                <a:spcPts val="0"/>
              </a:spcBef>
              <a:spcAft>
                <a:spcPts val="0"/>
              </a:spcAft>
              <a:buClr>
                <a:schemeClr val="lt1"/>
              </a:buClr>
              <a:buSzPts val="3600"/>
              <a:buChar char="●"/>
            </a:pPr>
            <a:r>
              <a:rPr lang="en" sz="3600">
                <a:solidFill>
                  <a:schemeClr val="lt1"/>
                </a:solidFill>
              </a:rPr>
              <a:t>Goals are </a:t>
            </a:r>
            <a:r>
              <a:rPr lang="en" sz="3600">
                <a:solidFill>
                  <a:schemeClr val="lt1"/>
                </a:solidFill>
              </a:rPr>
              <a:t>R</a:t>
            </a:r>
            <a:r>
              <a:rPr lang="en" sz="3600">
                <a:solidFill>
                  <a:schemeClr val="lt1"/>
                </a:solidFill>
              </a:rPr>
              <a:t>anked</a:t>
            </a:r>
            <a:endParaRPr sz="3600">
              <a:solidFill>
                <a:schemeClr val="lt1"/>
              </a:solidFill>
            </a:endParaRPr>
          </a:p>
          <a:p>
            <a:pPr indent="-457200" lvl="0" marL="457200" rtl="0" algn="l">
              <a:spcBef>
                <a:spcPts val="0"/>
              </a:spcBef>
              <a:spcAft>
                <a:spcPts val="0"/>
              </a:spcAft>
              <a:buClr>
                <a:schemeClr val="lt1"/>
              </a:buClr>
              <a:buSzPts val="3600"/>
              <a:buChar char="●"/>
            </a:pPr>
            <a:r>
              <a:rPr lang="en" sz="3600">
                <a:solidFill>
                  <a:schemeClr val="lt1"/>
                </a:solidFill>
              </a:rPr>
              <a:t>Actions have </a:t>
            </a:r>
            <a:r>
              <a:rPr lang="en" sz="3600">
                <a:solidFill>
                  <a:schemeClr val="lt1"/>
                </a:solidFill>
              </a:rPr>
              <a:t>C</a:t>
            </a:r>
            <a:r>
              <a:rPr lang="en" sz="3600">
                <a:solidFill>
                  <a:schemeClr val="lt1"/>
                </a:solidFill>
              </a:rPr>
              <a:t>osts</a:t>
            </a:r>
            <a:endParaRPr sz="3600">
              <a:solidFill>
                <a:schemeClr val="lt1"/>
              </a:solidFill>
            </a:endParaRPr>
          </a:p>
          <a:p>
            <a:pPr indent="-457200" lvl="0" marL="457200" rtl="0" algn="l">
              <a:spcBef>
                <a:spcPts val="0"/>
              </a:spcBef>
              <a:spcAft>
                <a:spcPts val="0"/>
              </a:spcAft>
              <a:buClr>
                <a:schemeClr val="lt1"/>
              </a:buClr>
              <a:buSzPts val="3600"/>
              <a:buChar char="●"/>
            </a:pPr>
            <a:r>
              <a:rPr lang="en" sz="3600">
                <a:solidFill>
                  <a:schemeClr val="lt1"/>
                </a:solidFill>
              </a:rPr>
              <a:t>A* is used to search the </a:t>
            </a:r>
            <a:r>
              <a:rPr lang="en" sz="3600">
                <a:solidFill>
                  <a:schemeClr val="lt1"/>
                </a:solidFill>
              </a:rPr>
              <a:t>D</a:t>
            </a:r>
            <a:r>
              <a:rPr lang="en" sz="3600">
                <a:solidFill>
                  <a:schemeClr val="lt1"/>
                </a:solidFill>
              </a:rPr>
              <a:t>ecision </a:t>
            </a:r>
            <a:r>
              <a:rPr lang="en" sz="3600">
                <a:solidFill>
                  <a:schemeClr val="lt1"/>
                </a:solidFill>
              </a:rPr>
              <a:t>S</a:t>
            </a:r>
            <a:r>
              <a:rPr lang="en" sz="3600">
                <a:solidFill>
                  <a:schemeClr val="lt1"/>
                </a:solidFill>
              </a:rPr>
              <a:t>pace</a:t>
            </a:r>
            <a:endParaRPr sz="36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solidFill>
                  <a:schemeClr val="lt1"/>
                </a:solidFill>
              </a:rPr>
              <a:t>Presentation Overview</a:t>
            </a:r>
            <a:endParaRPr sz="3020">
              <a:solidFill>
                <a:schemeClr val="lt1"/>
              </a:solidFill>
            </a:endParaRPr>
          </a:p>
        </p:txBody>
      </p:sp>
      <p:sp>
        <p:nvSpPr>
          <p:cNvPr id="66" name="Google Shape;66;p14"/>
          <p:cNvSpPr txBox="1"/>
          <p:nvPr>
            <p:ph idx="1" type="body"/>
          </p:nvPr>
        </p:nvSpPr>
        <p:spPr>
          <a:xfrm>
            <a:off x="311700" y="1289750"/>
            <a:ext cx="3852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a:solidFill>
                  <a:schemeClr val="lt1"/>
                </a:solidFill>
              </a:rPr>
              <a:t>General Overview of AI</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What’s AI?</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Why use AI for Games?</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Chess - Decision Tree Navigation</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FEAR - Finite State Machines</a:t>
            </a:r>
            <a:endParaRPr>
              <a:solidFill>
                <a:schemeClr val="lt1"/>
              </a:solidFill>
            </a:endParaRPr>
          </a:p>
          <a:p>
            <a:pPr indent="0" lvl="0" marL="0" rtl="0" algn="l">
              <a:spcBef>
                <a:spcPts val="1200"/>
              </a:spcBef>
              <a:spcAft>
                <a:spcPts val="0"/>
              </a:spcAft>
              <a:buNone/>
            </a:pPr>
            <a:r>
              <a:t/>
            </a:r>
            <a:endParaRPr>
              <a:solidFill>
                <a:schemeClr val="lt1"/>
              </a:solidFill>
            </a:endParaRPr>
          </a:p>
          <a:p>
            <a:pPr indent="-342900" lvl="0" marL="457200" rtl="0" algn="l">
              <a:spcBef>
                <a:spcPts val="1200"/>
              </a:spcBef>
              <a:spcAft>
                <a:spcPts val="0"/>
              </a:spcAft>
              <a:buClr>
                <a:schemeClr val="lt1"/>
              </a:buClr>
              <a:buSzPts val="1800"/>
              <a:buChar char="●"/>
            </a:pPr>
            <a:r>
              <a:rPr lang="en">
                <a:solidFill>
                  <a:schemeClr val="lt1"/>
                </a:solidFill>
              </a:rPr>
              <a:t>Deterministic Search Algorithms</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What is a deterministic search?</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What are they used for?</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Uninformed vs Informed</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Examples</a:t>
            </a:r>
            <a:endParaRPr>
              <a:solidFill>
                <a:schemeClr val="lt1"/>
              </a:solidFill>
            </a:endParaRPr>
          </a:p>
          <a:p>
            <a:pPr indent="0" lvl="0" marL="0" rtl="0" algn="l">
              <a:spcBef>
                <a:spcPts val="1200"/>
              </a:spcBef>
              <a:spcAft>
                <a:spcPts val="0"/>
              </a:spcAft>
              <a:buNone/>
            </a:pPr>
            <a:r>
              <a:t/>
            </a:r>
            <a:endParaRPr sz="1600">
              <a:solidFill>
                <a:schemeClr val="lt1"/>
              </a:solidFill>
            </a:endParaRPr>
          </a:p>
          <a:p>
            <a:pPr indent="0" lvl="0" marL="457200" rtl="0" algn="l">
              <a:spcBef>
                <a:spcPts val="1200"/>
              </a:spcBef>
              <a:spcAft>
                <a:spcPts val="0"/>
              </a:spcAft>
              <a:buNone/>
            </a:pPr>
            <a:r>
              <a:t/>
            </a:r>
            <a:endParaRPr sz="1600">
              <a:solidFill>
                <a:schemeClr val="lt1"/>
              </a:solidFill>
            </a:endParaRPr>
          </a:p>
          <a:p>
            <a:pPr indent="0" lvl="0" marL="0" rtl="0" algn="l">
              <a:spcBef>
                <a:spcPts val="1200"/>
              </a:spcBef>
              <a:spcAft>
                <a:spcPts val="1200"/>
              </a:spcAft>
              <a:buNone/>
            </a:pPr>
            <a:r>
              <a:t/>
            </a:r>
            <a:endParaRPr sz="1600">
              <a:solidFill>
                <a:schemeClr val="lt1"/>
              </a:solidFill>
            </a:endParaRPr>
          </a:p>
        </p:txBody>
      </p:sp>
      <p:sp>
        <p:nvSpPr>
          <p:cNvPr id="67" name="Google Shape;67;p14"/>
          <p:cNvSpPr txBox="1"/>
          <p:nvPr>
            <p:ph idx="1" type="body"/>
          </p:nvPr>
        </p:nvSpPr>
        <p:spPr>
          <a:xfrm>
            <a:off x="4702225" y="1320125"/>
            <a:ext cx="41841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a:solidFill>
                  <a:schemeClr val="lt1"/>
                </a:solidFill>
              </a:rPr>
              <a:t>Search Algorithm</a:t>
            </a:r>
            <a:endParaRPr sz="1400">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Graph Theory</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Search Algorithms</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CSP</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Adversarial Search Algorithms</a:t>
            </a:r>
            <a:endParaRPr>
              <a:solidFill>
                <a:schemeClr val="lt1"/>
              </a:solidFill>
            </a:endParaRPr>
          </a:p>
          <a:p>
            <a:pPr indent="0" lvl="0" marL="0" rtl="0" algn="l">
              <a:spcBef>
                <a:spcPts val="1200"/>
              </a:spcBef>
              <a:spcAft>
                <a:spcPts val="0"/>
              </a:spcAft>
              <a:buNone/>
            </a:pPr>
            <a:r>
              <a:t/>
            </a:r>
            <a:endParaRPr>
              <a:solidFill>
                <a:schemeClr val="lt1"/>
              </a:solidFill>
            </a:endParaRPr>
          </a:p>
          <a:p>
            <a:pPr indent="-342900" lvl="0" marL="457200" rtl="0" algn="l">
              <a:spcBef>
                <a:spcPts val="1200"/>
              </a:spcBef>
              <a:spcAft>
                <a:spcPts val="0"/>
              </a:spcAft>
              <a:buClr>
                <a:schemeClr val="lt1"/>
              </a:buClr>
              <a:buSzPts val="1800"/>
              <a:buChar char="●"/>
            </a:pPr>
            <a:r>
              <a:rPr lang="en">
                <a:solidFill>
                  <a:schemeClr val="lt1"/>
                </a:solidFill>
              </a:rPr>
              <a:t>Machine Learning</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What is machine learning?</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Deep Learning</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Machine Learning to Play Games </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AlphaStar and DeepMindAI</a:t>
            </a:r>
            <a:endParaRPr>
              <a:solidFill>
                <a:schemeClr val="lt1"/>
              </a:solidFill>
            </a:endParaRPr>
          </a:p>
          <a:p>
            <a:pPr indent="0" lvl="0" marL="0" rtl="0" algn="l">
              <a:spcBef>
                <a:spcPts val="1200"/>
              </a:spcBef>
              <a:spcAft>
                <a:spcPts val="1200"/>
              </a:spcAft>
              <a:buNone/>
            </a:pPr>
            <a:r>
              <a:t/>
            </a:r>
            <a:endParaRPr sz="17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chemeClr val="lt1"/>
                </a:solidFill>
              </a:rPr>
              <a:t>F.E.A.R. - Results of GOAP</a:t>
            </a:r>
            <a:endParaRPr sz="4000">
              <a:solidFill>
                <a:schemeClr val="lt1"/>
              </a:solidFill>
            </a:endParaRPr>
          </a:p>
          <a:p>
            <a:pPr indent="0" lvl="0" marL="0" rtl="0" algn="l">
              <a:spcBef>
                <a:spcPts val="0"/>
              </a:spcBef>
              <a:spcAft>
                <a:spcPts val="0"/>
              </a:spcAft>
              <a:buNone/>
            </a:pPr>
            <a:r>
              <a:t/>
            </a:r>
            <a:endParaRPr/>
          </a:p>
        </p:txBody>
      </p:sp>
      <p:sp>
        <p:nvSpPr>
          <p:cNvPr id="183" name="Google Shape;183;p32"/>
          <p:cNvSpPr txBox="1"/>
          <p:nvPr>
            <p:ph idx="1" type="body"/>
          </p:nvPr>
        </p:nvSpPr>
        <p:spPr>
          <a:xfrm>
            <a:off x="436575" y="1366275"/>
            <a:ext cx="8520600" cy="3192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3600">
              <a:solidFill>
                <a:schemeClr val="lt1"/>
              </a:solidFill>
            </a:endParaRPr>
          </a:p>
        </p:txBody>
      </p:sp>
      <p:pic>
        <p:nvPicPr>
          <p:cNvPr id="184" name="Google Shape;184;p32"/>
          <p:cNvPicPr preferRelativeResize="0"/>
          <p:nvPr/>
        </p:nvPicPr>
        <p:blipFill>
          <a:blip r:embed="rId3">
            <a:alphaModFix/>
          </a:blip>
          <a:stretch>
            <a:fillRect/>
          </a:stretch>
        </p:blipFill>
        <p:spPr>
          <a:xfrm>
            <a:off x="436575" y="1366263"/>
            <a:ext cx="8020050" cy="27146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chemeClr val="lt1"/>
                </a:solidFill>
              </a:rPr>
              <a:t>F.E.A.R. - Simple but Effective Design</a:t>
            </a:r>
            <a:endParaRPr sz="4000">
              <a:solidFill>
                <a:schemeClr val="lt1"/>
              </a:solidFill>
            </a:endParaRPr>
          </a:p>
          <a:p>
            <a:pPr indent="0" lvl="0" marL="0" rtl="0" algn="l">
              <a:spcBef>
                <a:spcPts val="0"/>
              </a:spcBef>
              <a:spcAft>
                <a:spcPts val="0"/>
              </a:spcAft>
              <a:buNone/>
            </a:pPr>
            <a:r>
              <a:t/>
            </a:r>
            <a:endParaRPr/>
          </a:p>
        </p:txBody>
      </p:sp>
      <p:sp>
        <p:nvSpPr>
          <p:cNvPr id="190" name="Google Shape;190;p33"/>
          <p:cNvSpPr txBox="1"/>
          <p:nvPr>
            <p:ph idx="1" type="body"/>
          </p:nvPr>
        </p:nvSpPr>
        <p:spPr>
          <a:xfrm>
            <a:off x="311700" y="1375875"/>
            <a:ext cx="8520600" cy="3192900"/>
          </a:xfrm>
          <a:prstGeom prst="rect">
            <a:avLst/>
          </a:prstGeom>
        </p:spPr>
        <p:txBody>
          <a:bodyPr anchorCtr="0" anchor="t" bIns="91425" lIns="91425" spcFirstLastPara="1" rIns="91425" wrap="square" tIns="91425">
            <a:normAutofit/>
          </a:bodyPr>
          <a:lstStyle/>
          <a:p>
            <a:pPr indent="-457200" lvl="0" marL="457200" rtl="0" algn="l">
              <a:spcBef>
                <a:spcPts val="0"/>
              </a:spcBef>
              <a:spcAft>
                <a:spcPts val="0"/>
              </a:spcAft>
              <a:buClr>
                <a:schemeClr val="lt1"/>
              </a:buClr>
              <a:buSzPts val="3600"/>
              <a:buChar char="●"/>
            </a:pPr>
            <a:r>
              <a:rPr lang="en" sz="3600">
                <a:solidFill>
                  <a:schemeClr val="lt1"/>
                </a:solidFill>
              </a:rPr>
              <a:t>Not managing every interaction</a:t>
            </a:r>
            <a:endParaRPr sz="3600">
              <a:solidFill>
                <a:schemeClr val="lt1"/>
              </a:solidFill>
            </a:endParaRPr>
          </a:p>
          <a:p>
            <a:pPr indent="-457200" lvl="0" marL="457200" rtl="0" algn="l">
              <a:spcBef>
                <a:spcPts val="0"/>
              </a:spcBef>
              <a:spcAft>
                <a:spcPts val="0"/>
              </a:spcAft>
              <a:buClr>
                <a:schemeClr val="lt1"/>
              </a:buClr>
              <a:buSzPts val="3600"/>
              <a:buChar char="●"/>
            </a:pPr>
            <a:r>
              <a:rPr lang="en" sz="3600">
                <a:solidFill>
                  <a:schemeClr val="lt1"/>
                </a:solidFill>
              </a:rPr>
              <a:t>Fitting your AI to your game</a:t>
            </a:r>
            <a:endParaRPr sz="3600">
              <a:solidFill>
                <a:schemeClr val="lt1"/>
              </a:solidFill>
            </a:endParaRPr>
          </a:p>
          <a:p>
            <a:pPr indent="-457200" lvl="0" marL="457200" rtl="0" algn="l">
              <a:spcBef>
                <a:spcPts val="0"/>
              </a:spcBef>
              <a:spcAft>
                <a:spcPts val="0"/>
              </a:spcAft>
              <a:buClr>
                <a:schemeClr val="lt1"/>
              </a:buClr>
              <a:buSzPts val="3600"/>
              <a:buChar char="●"/>
            </a:pPr>
            <a:r>
              <a:rPr lang="en" sz="3600">
                <a:solidFill>
                  <a:schemeClr val="lt1"/>
                </a:solidFill>
              </a:rPr>
              <a:t>Tailoring information to players</a:t>
            </a:r>
            <a:endParaRPr sz="3600">
              <a:solidFill>
                <a:schemeClr val="lt1"/>
              </a:solidFill>
            </a:endParaRPr>
          </a:p>
          <a:p>
            <a:pPr indent="0" lvl="0" marL="457200" rtl="0" algn="l">
              <a:spcBef>
                <a:spcPts val="1200"/>
              </a:spcBef>
              <a:spcAft>
                <a:spcPts val="1200"/>
              </a:spcAft>
              <a:buNone/>
            </a:pPr>
            <a:r>
              <a:t/>
            </a:r>
            <a:endParaRPr sz="3600">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4"/>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400"/>
              <a:t>Deterministic Search Algorithms</a:t>
            </a:r>
            <a:endParaRPr sz="4400"/>
          </a:p>
        </p:txBody>
      </p:sp>
      <p:sp>
        <p:nvSpPr>
          <p:cNvPr id="196" name="Google Shape;196;p34"/>
          <p:cNvSpPr txBox="1"/>
          <p:nvPr>
            <p:ph idx="4294967295" type="subTitle"/>
          </p:nvPr>
        </p:nvSpPr>
        <p:spPr>
          <a:xfrm>
            <a:off x="568300" y="3106988"/>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lt1"/>
                </a:solidFill>
              </a:rPr>
              <a:t>David Bush</a:t>
            </a:r>
            <a:endParaRPr>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5"/>
          <p:cNvSpPr txBox="1"/>
          <p:nvPr>
            <p:ph type="title"/>
          </p:nvPr>
        </p:nvSpPr>
        <p:spPr>
          <a:xfrm>
            <a:off x="266525" y="414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420">
                <a:solidFill>
                  <a:schemeClr val="lt1"/>
                </a:solidFill>
              </a:rPr>
              <a:t>Deterministic vs Non-deterministic</a:t>
            </a:r>
            <a:endParaRPr sz="3420">
              <a:solidFill>
                <a:schemeClr val="lt1"/>
              </a:solidFill>
            </a:endParaRPr>
          </a:p>
        </p:txBody>
      </p:sp>
      <p:sp>
        <p:nvSpPr>
          <p:cNvPr id="202" name="Google Shape;202;p35"/>
          <p:cNvSpPr txBox="1"/>
          <p:nvPr>
            <p:ph idx="1" type="body"/>
          </p:nvPr>
        </p:nvSpPr>
        <p:spPr>
          <a:xfrm>
            <a:off x="311700" y="1291700"/>
            <a:ext cx="7188900" cy="3416400"/>
          </a:xfrm>
          <a:prstGeom prst="rect">
            <a:avLst/>
          </a:prstGeom>
        </p:spPr>
        <p:txBody>
          <a:bodyPr anchorCtr="0" anchor="t" bIns="91425" lIns="91425" spcFirstLastPara="1" rIns="91425" wrap="square" tIns="91425">
            <a:noAutofit/>
          </a:bodyPr>
          <a:lstStyle/>
          <a:p>
            <a:pPr indent="-355600" lvl="0" marL="457200" rtl="0" algn="l">
              <a:lnSpc>
                <a:spcPct val="100000"/>
              </a:lnSpc>
              <a:spcBef>
                <a:spcPts val="0"/>
              </a:spcBef>
              <a:spcAft>
                <a:spcPts val="0"/>
              </a:spcAft>
              <a:buClr>
                <a:schemeClr val="lt1"/>
              </a:buClr>
              <a:buSzPts val="2000"/>
              <a:buChar char="●"/>
            </a:pPr>
            <a:r>
              <a:rPr lang="en" sz="2000">
                <a:solidFill>
                  <a:schemeClr val="lt1"/>
                </a:solidFill>
              </a:rPr>
              <a:t>A </a:t>
            </a:r>
            <a:r>
              <a:rPr lang="en" sz="2000">
                <a:solidFill>
                  <a:schemeClr val="lt1"/>
                </a:solidFill>
              </a:rPr>
              <a:t>deterministic algorithm can determine what the next step will be and will always have the same output even if the input remains the same.</a:t>
            </a:r>
            <a:endParaRPr sz="2000">
              <a:solidFill>
                <a:schemeClr val="lt1"/>
              </a:solidFill>
            </a:endParaRPr>
          </a:p>
          <a:p>
            <a:pPr indent="0" lvl="0" marL="457200" rtl="0" algn="l">
              <a:lnSpc>
                <a:spcPct val="100000"/>
              </a:lnSpc>
              <a:spcBef>
                <a:spcPts val="1200"/>
              </a:spcBef>
              <a:spcAft>
                <a:spcPts val="0"/>
              </a:spcAft>
              <a:buNone/>
            </a:pPr>
            <a:r>
              <a:t/>
            </a:r>
            <a:endParaRPr sz="2000">
              <a:solidFill>
                <a:schemeClr val="lt1"/>
              </a:solidFill>
            </a:endParaRPr>
          </a:p>
          <a:p>
            <a:pPr indent="-355600" lvl="0" marL="457200" rtl="0" algn="l">
              <a:lnSpc>
                <a:spcPct val="100000"/>
              </a:lnSpc>
              <a:spcBef>
                <a:spcPts val="1200"/>
              </a:spcBef>
              <a:spcAft>
                <a:spcPts val="0"/>
              </a:spcAft>
              <a:buClr>
                <a:schemeClr val="lt1"/>
              </a:buClr>
              <a:buSzPts val="2000"/>
              <a:buChar char="●"/>
            </a:pPr>
            <a:r>
              <a:rPr lang="en" sz="2000">
                <a:solidFill>
                  <a:schemeClr val="lt1"/>
                </a:solidFill>
              </a:rPr>
              <a:t>A non-deterministic algorithm can’t determine the next step because there are more than one path it could take. It will also give different outputs with different executions for the same input. </a:t>
            </a:r>
            <a:endParaRPr sz="20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6"/>
          <p:cNvSpPr txBox="1"/>
          <p:nvPr>
            <p:ph type="title"/>
          </p:nvPr>
        </p:nvSpPr>
        <p:spPr>
          <a:xfrm>
            <a:off x="311700" y="219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420">
                <a:solidFill>
                  <a:schemeClr val="lt1"/>
                </a:solidFill>
              </a:rPr>
              <a:t>NFA vs DFA</a:t>
            </a:r>
            <a:endParaRPr sz="3420">
              <a:solidFill>
                <a:schemeClr val="lt1"/>
              </a:solidFill>
            </a:endParaRPr>
          </a:p>
        </p:txBody>
      </p:sp>
      <p:pic>
        <p:nvPicPr>
          <p:cNvPr id="208" name="Google Shape;208;p36"/>
          <p:cNvPicPr preferRelativeResize="0"/>
          <p:nvPr/>
        </p:nvPicPr>
        <p:blipFill>
          <a:blip r:embed="rId3">
            <a:alphaModFix/>
          </a:blip>
          <a:stretch>
            <a:fillRect/>
          </a:stretch>
        </p:blipFill>
        <p:spPr>
          <a:xfrm>
            <a:off x="1536875" y="2876772"/>
            <a:ext cx="4182475" cy="1769525"/>
          </a:xfrm>
          <a:prstGeom prst="rect">
            <a:avLst/>
          </a:prstGeom>
          <a:noFill/>
          <a:ln>
            <a:noFill/>
          </a:ln>
        </p:spPr>
      </p:pic>
      <p:pic>
        <p:nvPicPr>
          <p:cNvPr id="209" name="Google Shape;209;p36"/>
          <p:cNvPicPr preferRelativeResize="0"/>
          <p:nvPr/>
        </p:nvPicPr>
        <p:blipFill>
          <a:blip r:embed="rId4">
            <a:alphaModFix/>
          </a:blip>
          <a:stretch>
            <a:fillRect/>
          </a:stretch>
        </p:blipFill>
        <p:spPr>
          <a:xfrm>
            <a:off x="1536875" y="1135650"/>
            <a:ext cx="5526975" cy="1530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420">
                <a:solidFill>
                  <a:schemeClr val="lt1"/>
                </a:solidFill>
              </a:rPr>
              <a:t>What is a </a:t>
            </a:r>
            <a:r>
              <a:rPr lang="en" sz="3420">
                <a:solidFill>
                  <a:schemeClr val="lt1"/>
                </a:solidFill>
              </a:rPr>
              <a:t>Deterministic</a:t>
            </a:r>
            <a:r>
              <a:rPr lang="en" sz="3420">
                <a:solidFill>
                  <a:schemeClr val="lt1"/>
                </a:solidFill>
              </a:rPr>
              <a:t> Search?</a:t>
            </a:r>
            <a:endParaRPr sz="3420">
              <a:solidFill>
                <a:schemeClr val="lt1"/>
              </a:solidFill>
            </a:endParaRPr>
          </a:p>
        </p:txBody>
      </p:sp>
      <p:sp>
        <p:nvSpPr>
          <p:cNvPr id="215" name="Google Shape;215;p37"/>
          <p:cNvSpPr txBox="1"/>
          <p:nvPr>
            <p:ph idx="1" type="body"/>
          </p:nvPr>
        </p:nvSpPr>
        <p:spPr>
          <a:xfrm>
            <a:off x="311700" y="1291700"/>
            <a:ext cx="8520600" cy="3416400"/>
          </a:xfrm>
          <a:prstGeom prst="rect">
            <a:avLst/>
          </a:prstGeom>
        </p:spPr>
        <p:txBody>
          <a:bodyPr anchorCtr="0" anchor="t" bIns="91425" lIns="91425" spcFirstLastPara="1" rIns="91425" wrap="square" tIns="91425">
            <a:normAutofit/>
          </a:bodyPr>
          <a:lstStyle/>
          <a:p>
            <a:pPr indent="-355600" lvl="0" marL="457200" rtl="0" algn="l">
              <a:lnSpc>
                <a:spcPct val="100000"/>
              </a:lnSpc>
              <a:spcBef>
                <a:spcPts val="0"/>
              </a:spcBef>
              <a:spcAft>
                <a:spcPts val="0"/>
              </a:spcAft>
              <a:buClr>
                <a:schemeClr val="lt1"/>
              </a:buClr>
              <a:buSzPts val="2000"/>
              <a:buChar char="●"/>
            </a:pPr>
            <a:r>
              <a:rPr lang="en" sz="2000">
                <a:solidFill>
                  <a:schemeClr val="lt1"/>
                </a:solidFill>
              </a:rPr>
              <a:t>A search that’s output won’t change given the same input.  </a:t>
            </a:r>
            <a:endParaRPr sz="2000">
              <a:solidFill>
                <a:schemeClr val="lt1"/>
              </a:solidFill>
            </a:endParaRPr>
          </a:p>
          <a:p>
            <a:pPr indent="0" lvl="0" marL="457200" rtl="0" algn="l">
              <a:lnSpc>
                <a:spcPct val="100000"/>
              </a:lnSpc>
              <a:spcBef>
                <a:spcPts val="1200"/>
              </a:spcBef>
              <a:spcAft>
                <a:spcPts val="0"/>
              </a:spcAft>
              <a:buNone/>
            </a:pPr>
            <a:r>
              <a:t/>
            </a:r>
            <a:endParaRPr>
              <a:solidFill>
                <a:schemeClr val="lt1"/>
              </a:solidFill>
            </a:endParaRPr>
          </a:p>
          <a:p>
            <a:pPr indent="-355600" lvl="0" marL="457200" rtl="0" algn="l">
              <a:lnSpc>
                <a:spcPct val="100000"/>
              </a:lnSpc>
              <a:spcBef>
                <a:spcPts val="1200"/>
              </a:spcBef>
              <a:spcAft>
                <a:spcPts val="0"/>
              </a:spcAft>
              <a:buClr>
                <a:schemeClr val="lt1"/>
              </a:buClr>
              <a:buSzPts val="2000"/>
              <a:buChar char="●"/>
            </a:pPr>
            <a:r>
              <a:rPr lang="en" sz="2000">
                <a:solidFill>
                  <a:schemeClr val="lt1"/>
                </a:solidFill>
              </a:rPr>
              <a:t>It also will find a solution if one exists. If there is no solution then it will have checked every </a:t>
            </a:r>
            <a:r>
              <a:rPr lang="en" sz="2000">
                <a:solidFill>
                  <a:schemeClr val="lt1"/>
                </a:solidFill>
              </a:rPr>
              <a:t>possible one. Can be limited by the amount of time it has to search. (Complete search)</a:t>
            </a:r>
            <a:endParaRPr sz="2000">
              <a:solidFill>
                <a:schemeClr val="lt1"/>
              </a:solidFill>
            </a:endParaRPr>
          </a:p>
          <a:p>
            <a:pPr indent="0" lvl="0" marL="457200" rtl="0" algn="l">
              <a:lnSpc>
                <a:spcPct val="100000"/>
              </a:lnSpc>
              <a:spcBef>
                <a:spcPts val="1200"/>
              </a:spcBef>
              <a:spcAft>
                <a:spcPts val="0"/>
              </a:spcAft>
              <a:buNone/>
            </a:pPr>
            <a:r>
              <a:t/>
            </a:r>
            <a:endParaRPr sz="2000">
              <a:solidFill>
                <a:schemeClr val="lt1"/>
              </a:solidFill>
            </a:endParaRPr>
          </a:p>
          <a:p>
            <a:pPr indent="-355600" lvl="0" marL="457200" rtl="0" algn="l">
              <a:lnSpc>
                <a:spcPct val="100000"/>
              </a:lnSpc>
              <a:spcBef>
                <a:spcPts val="1200"/>
              </a:spcBef>
              <a:spcAft>
                <a:spcPts val="0"/>
              </a:spcAft>
              <a:buClr>
                <a:schemeClr val="lt1"/>
              </a:buClr>
              <a:buSzPts val="2000"/>
              <a:buChar char="●"/>
            </a:pPr>
            <a:r>
              <a:rPr lang="en" sz="2000">
                <a:solidFill>
                  <a:schemeClr val="lt1"/>
                </a:solidFill>
              </a:rPr>
              <a:t>Can determine what the next step in the search will be. (Not random)</a:t>
            </a:r>
            <a:endParaRPr sz="2000">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8"/>
          <p:cNvSpPr txBox="1"/>
          <p:nvPr>
            <p:ph type="title"/>
          </p:nvPr>
        </p:nvSpPr>
        <p:spPr>
          <a:xfrm>
            <a:off x="251450" y="475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420">
                <a:solidFill>
                  <a:schemeClr val="lt1"/>
                </a:solidFill>
              </a:rPr>
              <a:t>What games are deterministic?</a:t>
            </a:r>
            <a:endParaRPr sz="3420">
              <a:solidFill>
                <a:schemeClr val="lt1"/>
              </a:solidFill>
            </a:endParaRPr>
          </a:p>
        </p:txBody>
      </p:sp>
      <p:sp>
        <p:nvSpPr>
          <p:cNvPr id="221" name="Google Shape;221;p38"/>
          <p:cNvSpPr txBox="1"/>
          <p:nvPr>
            <p:ph idx="1" type="body"/>
          </p:nvPr>
        </p:nvSpPr>
        <p:spPr>
          <a:xfrm>
            <a:off x="251450" y="1190400"/>
            <a:ext cx="5497500" cy="34164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Clr>
                <a:schemeClr val="lt1"/>
              </a:buClr>
              <a:buSzPts val="2400"/>
              <a:buChar char="●"/>
            </a:pPr>
            <a:r>
              <a:rPr lang="en" sz="2400">
                <a:solidFill>
                  <a:schemeClr val="lt1"/>
                </a:solidFill>
              </a:rPr>
              <a:t>Imperfect information</a:t>
            </a:r>
            <a:endParaRPr sz="2400">
              <a:solidFill>
                <a:schemeClr val="lt1"/>
              </a:solidFill>
            </a:endParaRPr>
          </a:p>
          <a:p>
            <a:pPr indent="-355600" lvl="1" marL="914400" rtl="0" algn="l">
              <a:spcBef>
                <a:spcPts val="0"/>
              </a:spcBef>
              <a:spcAft>
                <a:spcPts val="0"/>
              </a:spcAft>
              <a:buClr>
                <a:schemeClr val="lt1"/>
              </a:buClr>
              <a:buSzPts val="2000"/>
              <a:buChar char="○"/>
            </a:pPr>
            <a:r>
              <a:rPr lang="en" sz="2000">
                <a:solidFill>
                  <a:schemeClr val="lt1"/>
                </a:solidFill>
              </a:rPr>
              <a:t>Battleships, minesweeper</a:t>
            </a:r>
            <a:endParaRPr sz="2000">
              <a:solidFill>
                <a:schemeClr val="lt1"/>
              </a:solidFill>
            </a:endParaRPr>
          </a:p>
          <a:p>
            <a:pPr indent="0" lvl="0" marL="0" rtl="0" algn="l">
              <a:spcBef>
                <a:spcPts val="1200"/>
              </a:spcBef>
              <a:spcAft>
                <a:spcPts val="0"/>
              </a:spcAft>
              <a:buNone/>
            </a:pPr>
            <a:r>
              <a:t/>
            </a:r>
            <a:endParaRPr>
              <a:solidFill>
                <a:schemeClr val="lt1"/>
              </a:solidFill>
            </a:endParaRPr>
          </a:p>
          <a:p>
            <a:pPr indent="-381000" lvl="0" marL="457200" rtl="0" algn="l">
              <a:spcBef>
                <a:spcPts val="1200"/>
              </a:spcBef>
              <a:spcAft>
                <a:spcPts val="0"/>
              </a:spcAft>
              <a:buClr>
                <a:schemeClr val="lt1"/>
              </a:buClr>
              <a:buSzPts val="2400"/>
              <a:buChar char="●"/>
            </a:pPr>
            <a:r>
              <a:rPr lang="en" sz="2400">
                <a:solidFill>
                  <a:schemeClr val="lt1"/>
                </a:solidFill>
              </a:rPr>
              <a:t>Perfect information</a:t>
            </a:r>
            <a:endParaRPr sz="2400">
              <a:solidFill>
                <a:schemeClr val="lt1"/>
              </a:solidFill>
            </a:endParaRPr>
          </a:p>
          <a:p>
            <a:pPr indent="-355600" lvl="1" marL="914400" rtl="0" algn="l">
              <a:spcBef>
                <a:spcPts val="0"/>
              </a:spcBef>
              <a:spcAft>
                <a:spcPts val="0"/>
              </a:spcAft>
              <a:buClr>
                <a:schemeClr val="lt1"/>
              </a:buClr>
              <a:buSzPts val="2000"/>
              <a:buChar char="○"/>
            </a:pPr>
            <a:r>
              <a:rPr lang="en" sz="2000">
                <a:solidFill>
                  <a:schemeClr val="lt1"/>
                </a:solidFill>
              </a:rPr>
              <a:t>Chess, checkers, connect4, Nim, tic-tac-toe</a:t>
            </a:r>
            <a:endParaRPr sz="1600">
              <a:solidFill>
                <a:schemeClr val="lt1"/>
              </a:solidFill>
            </a:endParaRPr>
          </a:p>
        </p:txBody>
      </p:sp>
      <p:pic>
        <p:nvPicPr>
          <p:cNvPr id="222" name="Google Shape;222;p38"/>
          <p:cNvPicPr preferRelativeResize="0"/>
          <p:nvPr/>
        </p:nvPicPr>
        <p:blipFill>
          <a:blip r:embed="rId3">
            <a:alphaModFix/>
          </a:blip>
          <a:stretch>
            <a:fillRect/>
          </a:stretch>
        </p:blipFill>
        <p:spPr>
          <a:xfrm>
            <a:off x="5706650" y="3284400"/>
            <a:ext cx="3065400" cy="1611825"/>
          </a:xfrm>
          <a:prstGeom prst="rect">
            <a:avLst/>
          </a:prstGeom>
          <a:noFill/>
          <a:ln>
            <a:noFill/>
          </a:ln>
        </p:spPr>
      </p:pic>
      <p:pic>
        <p:nvPicPr>
          <p:cNvPr id="223" name="Google Shape;223;p38"/>
          <p:cNvPicPr preferRelativeResize="0"/>
          <p:nvPr/>
        </p:nvPicPr>
        <p:blipFill>
          <a:blip r:embed="rId4">
            <a:alphaModFix/>
          </a:blip>
          <a:stretch>
            <a:fillRect/>
          </a:stretch>
        </p:blipFill>
        <p:spPr>
          <a:xfrm>
            <a:off x="6707650" y="992100"/>
            <a:ext cx="2064400" cy="2064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9"/>
          <p:cNvSpPr txBox="1"/>
          <p:nvPr>
            <p:ph type="title"/>
          </p:nvPr>
        </p:nvSpPr>
        <p:spPr>
          <a:xfrm>
            <a:off x="311700" y="467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420">
                <a:solidFill>
                  <a:schemeClr val="lt1"/>
                </a:solidFill>
              </a:rPr>
              <a:t>Deterministic Searches</a:t>
            </a:r>
            <a:endParaRPr sz="3420">
              <a:solidFill>
                <a:schemeClr val="lt1"/>
              </a:solidFill>
            </a:endParaRPr>
          </a:p>
        </p:txBody>
      </p:sp>
      <p:sp>
        <p:nvSpPr>
          <p:cNvPr id="229" name="Google Shape;229;p39"/>
          <p:cNvSpPr txBox="1"/>
          <p:nvPr>
            <p:ph idx="1" type="body"/>
          </p:nvPr>
        </p:nvSpPr>
        <p:spPr>
          <a:xfrm>
            <a:off x="311700" y="1197650"/>
            <a:ext cx="5345400" cy="3416400"/>
          </a:xfrm>
          <a:prstGeom prst="rect">
            <a:avLst/>
          </a:prstGeom>
        </p:spPr>
        <p:txBody>
          <a:bodyPr anchorCtr="0" anchor="t" bIns="91425" lIns="91425" spcFirstLastPara="1" rIns="91425" wrap="square" tIns="91425">
            <a:noAutofit/>
          </a:bodyPr>
          <a:lstStyle/>
          <a:p>
            <a:pPr indent="-382270" lvl="0" marL="457200" rtl="0" algn="l">
              <a:spcBef>
                <a:spcPts val="0"/>
              </a:spcBef>
              <a:spcAft>
                <a:spcPts val="0"/>
              </a:spcAft>
              <a:buClr>
                <a:schemeClr val="lt1"/>
              </a:buClr>
              <a:buSzPts val="2420"/>
              <a:buChar char="●"/>
            </a:pPr>
            <a:r>
              <a:rPr lang="en" sz="2420">
                <a:solidFill>
                  <a:schemeClr val="lt1"/>
                </a:solidFill>
              </a:rPr>
              <a:t>Uninformed</a:t>
            </a:r>
            <a:endParaRPr sz="2420">
              <a:solidFill>
                <a:schemeClr val="lt1"/>
              </a:solidFill>
            </a:endParaRPr>
          </a:p>
          <a:p>
            <a:pPr indent="-350519" lvl="1" marL="914400" rtl="0" algn="l">
              <a:spcBef>
                <a:spcPts val="0"/>
              </a:spcBef>
              <a:spcAft>
                <a:spcPts val="0"/>
              </a:spcAft>
              <a:buClr>
                <a:schemeClr val="lt1"/>
              </a:buClr>
              <a:buSzPts val="1920"/>
              <a:buChar char="○"/>
            </a:pPr>
            <a:r>
              <a:rPr lang="en" sz="1920">
                <a:solidFill>
                  <a:schemeClr val="lt1"/>
                </a:solidFill>
              </a:rPr>
              <a:t>Doesn’t have additional information, such as how far away the goal is.</a:t>
            </a:r>
            <a:endParaRPr sz="1920">
              <a:solidFill>
                <a:schemeClr val="lt1"/>
              </a:solidFill>
            </a:endParaRPr>
          </a:p>
          <a:p>
            <a:pPr indent="0" lvl="0" marL="0" rtl="0" algn="l">
              <a:spcBef>
                <a:spcPts val="1200"/>
              </a:spcBef>
              <a:spcAft>
                <a:spcPts val="0"/>
              </a:spcAft>
              <a:buNone/>
            </a:pPr>
            <a:r>
              <a:t/>
            </a:r>
            <a:endParaRPr sz="1820">
              <a:solidFill>
                <a:schemeClr val="lt1"/>
              </a:solidFill>
            </a:endParaRPr>
          </a:p>
          <a:p>
            <a:pPr indent="-382270" lvl="0" marL="457200" rtl="0" algn="l">
              <a:spcBef>
                <a:spcPts val="1200"/>
              </a:spcBef>
              <a:spcAft>
                <a:spcPts val="0"/>
              </a:spcAft>
              <a:buClr>
                <a:schemeClr val="lt1"/>
              </a:buClr>
              <a:buSzPts val="2420"/>
              <a:buChar char="●"/>
            </a:pPr>
            <a:r>
              <a:rPr lang="en" sz="2420">
                <a:solidFill>
                  <a:schemeClr val="lt1"/>
                </a:solidFill>
              </a:rPr>
              <a:t>Informed</a:t>
            </a:r>
            <a:endParaRPr sz="2420">
              <a:solidFill>
                <a:schemeClr val="lt1"/>
              </a:solidFill>
            </a:endParaRPr>
          </a:p>
          <a:p>
            <a:pPr indent="-350519" lvl="1" marL="914400" rtl="0" algn="l">
              <a:spcBef>
                <a:spcPts val="0"/>
              </a:spcBef>
              <a:spcAft>
                <a:spcPts val="0"/>
              </a:spcAft>
              <a:buClr>
                <a:schemeClr val="lt1"/>
              </a:buClr>
              <a:buSzPts val="1920"/>
              <a:buChar char="○"/>
            </a:pPr>
            <a:r>
              <a:rPr lang="en" sz="1920">
                <a:solidFill>
                  <a:schemeClr val="lt1"/>
                </a:solidFill>
              </a:rPr>
              <a:t>Has additional information like knowing how far away the goal currently is. (Heuristic) </a:t>
            </a:r>
            <a:endParaRPr sz="1920">
              <a:solidFill>
                <a:schemeClr val="lt1"/>
              </a:solidFill>
            </a:endParaRPr>
          </a:p>
        </p:txBody>
      </p:sp>
      <p:pic>
        <p:nvPicPr>
          <p:cNvPr id="230" name="Google Shape;230;p39"/>
          <p:cNvPicPr preferRelativeResize="0"/>
          <p:nvPr/>
        </p:nvPicPr>
        <p:blipFill>
          <a:blip r:embed="rId3">
            <a:alphaModFix/>
          </a:blip>
          <a:stretch>
            <a:fillRect/>
          </a:stretch>
        </p:blipFill>
        <p:spPr>
          <a:xfrm>
            <a:off x="5837850" y="1197650"/>
            <a:ext cx="3100350" cy="31003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0"/>
          <p:cNvSpPr txBox="1"/>
          <p:nvPr>
            <p:ph type="title"/>
          </p:nvPr>
        </p:nvSpPr>
        <p:spPr>
          <a:xfrm>
            <a:off x="165675" y="30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420">
                <a:solidFill>
                  <a:schemeClr val="lt1"/>
                </a:solidFill>
              </a:rPr>
              <a:t>Uninformed Searches</a:t>
            </a:r>
            <a:endParaRPr sz="3420">
              <a:solidFill>
                <a:schemeClr val="lt1"/>
              </a:solidFill>
            </a:endParaRPr>
          </a:p>
        </p:txBody>
      </p:sp>
      <p:sp>
        <p:nvSpPr>
          <p:cNvPr id="236" name="Google Shape;236;p40"/>
          <p:cNvSpPr txBox="1"/>
          <p:nvPr>
            <p:ph idx="1" type="body"/>
          </p:nvPr>
        </p:nvSpPr>
        <p:spPr>
          <a:xfrm>
            <a:off x="165675" y="1197650"/>
            <a:ext cx="8788500" cy="3416400"/>
          </a:xfrm>
          <a:prstGeom prst="rect">
            <a:avLst/>
          </a:prstGeom>
        </p:spPr>
        <p:txBody>
          <a:bodyPr anchorCtr="0" anchor="t" bIns="91425" lIns="91425" spcFirstLastPara="1" rIns="91425" wrap="square" tIns="91425">
            <a:noAutofit/>
          </a:bodyPr>
          <a:lstStyle/>
          <a:p>
            <a:pPr indent="-382544" lvl="0" marL="457200" rtl="0" algn="l">
              <a:spcBef>
                <a:spcPts val="0"/>
              </a:spcBef>
              <a:spcAft>
                <a:spcPts val="0"/>
              </a:spcAft>
              <a:buClr>
                <a:schemeClr val="lt1"/>
              </a:buClr>
              <a:buSzPts val="2424"/>
              <a:buChar char="●"/>
            </a:pPr>
            <a:r>
              <a:rPr lang="en" sz="2424">
                <a:solidFill>
                  <a:schemeClr val="lt1"/>
                </a:solidFill>
              </a:rPr>
              <a:t>Depth-first Search</a:t>
            </a:r>
            <a:endParaRPr sz="2424">
              <a:solidFill>
                <a:schemeClr val="lt1"/>
              </a:solidFill>
            </a:endParaRPr>
          </a:p>
          <a:p>
            <a:pPr indent="-349250" lvl="1" marL="914400" rtl="0" algn="l">
              <a:spcBef>
                <a:spcPts val="0"/>
              </a:spcBef>
              <a:spcAft>
                <a:spcPts val="0"/>
              </a:spcAft>
              <a:buClr>
                <a:schemeClr val="lt1"/>
              </a:buClr>
              <a:buSzPts val="1900"/>
              <a:buChar char="○"/>
            </a:pPr>
            <a:r>
              <a:rPr lang="en" sz="1900">
                <a:solidFill>
                  <a:schemeClr val="lt1"/>
                </a:solidFill>
              </a:rPr>
              <a:t>Starts at the root and explores each branch as far as it can go before backtracking or a solution is found.</a:t>
            </a:r>
            <a:endParaRPr sz="1900">
              <a:solidFill>
                <a:schemeClr val="lt1"/>
              </a:solidFill>
            </a:endParaRPr>
          </a:p>
          <a:p>
            <a:pPr indent="-349250" lvl="1" marL="914400" rtl="0" algn="l">
              <a:spcBef>
                <a:spcPts val="0"/>
              </a:spcBef>
              <a:spcAft>
                <a:spcPts val="0"/>
              </a:spcAft>
              <a:buClr>
                <a:schemeClr val="lt1"/>
              </a:buClr>
              <a:buSzPts val="1900"/>
              <a:buChar char="○"/>
            </a:pPr>
            <a:r>
              <a:rPr lang="en" sz="1900">
                <a:solidFill>
                  <a:schemeClr val="lt1"/>
                </a:solidFill>
              </a:rPr>
              <a:t>Not optimal</a:t>
            </a:r>
            <a:endParaRPr sz="2100">
              <a:solidFill>
                <a:schemeClr val="lt1"/>
              </a:solidFill>
            </a:endParaRPr>
          </a:p>
          <a:p>
            <a:pPr indent="-383574" lvl="0" marL="457200" rtl="0" algn="l">
              <a:spcBef>
                <a:spcPts val="0"/>
              </a:spcBef>
              <a:spcAft>
                <a:spcPts val="0"/>
              </a:spcAft>
              <a:buClr>
                <a:schemeClr val="lt1"/>
              </a:buClr>
              <a:buSzPts val="2441"/>
              <a:buChar char="●"/>
            </a:pPr>
            <a:r>
              <a:rPr lang="en" sz="2440">
                <a:solidFill>
                  <a:schemeClr val="lt1"/>
                </a:solidFill>
              </a:rPr>
              <a:t>Breadth-first Search</a:t>
            </a:r>
            <a:endParaRPr sz="2440">
              <a:solidFill>
                <a:schemeClr val="lt1"/>
              </a:solidFill>
            </a:endParaRPr>
          </a:p>
          <a:p>
            <a:pPr indent="-396274" lvl="1" marL="914400" rtl="0" algn="l">
              <a:spcBef>
                <a:spcPts val="0"/>
              </a:spcBef>
              <a:spcAft>
                <a:spcPts val="0"/>
              </a:spcAft>
              <a:buClr>
                <a:schemeClr val="lt1"/>
              </a:buClr>
              <a:buSzPts val="2641"/>
              <a:buChar char="○"/>
            </a:pPr>
            <a:r>
              <a:rPr lang="en" sz="1900">
                <a:solidFill>
                  <a:schemeClr val="lt1"/>
                </a:solidFill>
              </a:rPr>
              <a:t>Starts at the tree root and explores all the nodes at a given level of the tree before moving to the next level. </a:t>
            </a:r>
            <a:endParaRPr sz="1900">
              <a:solidFill>
                <a:schemeClr val="lt1"/>
              </a:solidFill>
            </a:endParaRPr>
          </a:p>
          <a:p>
            <a:pPr indent="-349250" lvl="1" marL="914400" rtl="0" algn="l">
              <a:spcBef>
                <a:spcPts val="0"/>
              </a:spcBef>
              <a:spcAft>
                <a:spcPts val="0"/>
              </a:spcAft>
              <a:buClr>
                <a:schemeClr val="lt1"/>
              </a:buClr>
              <a:buSzPts val="1900"/>
              <a:buChar char="○"/>
            </a:pPr>
            <a:r>
              <a:rPr lang="en" sz="1900">
                <a:solidFill>
                  <a:schemeClr val="lt1"/>
                </a:solidFill>
              </a:rPr>
              <a:t>Finds the optimal solution in the shortest number of actions/moves</a:t>
            </a:r>
            <a:endParaRPr sz="1900">
              <a:solidFill>
                <a:schemeClr val="lt1"/>
              </a:solidFill>
            </a:endParaRPr>
          </a:p>
          <a:p>
            <a:pPr indent="0" lvl="0" marL="0" rtl="0" algn="l">
              <a:spcBef>
                <a:spcPts val="1200"/>
              </a:spcBef>
              <a:spcAft>
                <a:spcPts val="1200"/>
              </a:spcAft>
              <a:buNone/>
            </a:pPr>
            <a:r>
              <a:t/>
            </a:r>
            <a:endParaRPr sz="1700">
              <a:solidFill>
                <a:schemeClr val="l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1"/>
          <p:cNvSpPr txBox="1"/>
          <p:nvPr>
            <p:ph type="title"/>
          </p:nvPr>
        </p:nvSpPr>
        <p:spPr>
          <a:xfrm>
            <a:off x="1879050" y="142225"/>
            <a:ext cx="5385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420">
                <a:solidFill>
                  <a:schemeClr val="lt1"/>
                </a:solidFill>
              </a:rPr>
              <a:t>Depth-first vs Breadth-first</a:t>
            </a:r>
            <a:endParaRPr sz="3420">
              <a:solidFill>
                <a:schemeClr val="lt1"/>
              </a:solidFill>
            </a:endParaRPr>
          </a:p>
        </p:txBody>
      </p:sp>
      <p:pic>
        <p:nvPicPr>
          <p:cNvPr id="242" name="Google Shape;242;p41"/>
          <p:cNvPicPr preferRelativeResize="0"/>
          <p:nvPr/>
        </p:nvPicPr>
        <p:blipFill>
          <a:blip r:embed="rId3">
            <a:alphaModFix/>
          </a:blip>
          <a:stretch>
            <a:fillRect/>
          </a:stretch>
        </p:blipFill>
        <p:spPr>
          <a:xfrm>
            <a:off x="1974850" y="844525"/>
            <a:ext cx="5111784" cy="4009250"/>
          </a:xfrm>
          <a:prstGeom prst="rect">
            <a:avLst/>
          </a:prstGeom>
          <a:noFill/>
          <a:ln>
            <a:noFill/>
          </a:ln>
        </p:spPr>
      </p:pic>
      <p:sp>
        <p:nvSpPr>
          <p:cNvPr id="243" name="Google Shape;243;p41"/>
          <p:cNvSpPr txBox="1"/>
          <p:nvPr/>
        </p:nvSpPr>
        <p:spPr>
          <a:xfrm>
            <a:off x="2771325" y="1317875"/>
            <a:ext cx="677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rgbClr val="FF0000"/>
                </a:solidFill>
                <a:latin typeface="Proxima Nova"/>
                <a:ea typeface="Proxima Nova"/>
                <a:cs typeface="Proxima Nova"/>
                <a:sym typeface="Proxima Nova"/>
              </a:rPr>
              <a:t>DFS</a:t>
            </a:r>
            <a:endParaRPr sz="1900">
              <a:solidFill>
                <a:srgbClr val="FF0000"/>
              </a:solidFill>
              <a:latin typeface="Proxima Nova"/>
              <a:ea typeface="Proxima Nova"/>
              <a:cs typeface="Proxima Nova"/>
              <a:sym typeface="Proxima Nova"/>
            </a:endParaRPr>
          </a:p>
        </p:txBody>
      </p:sp>
      <p:sp>
        <p:nvSpPr>
          <p:cNvPr id="244" name="Google Shape;244;p41"/>
          <p:cNvSpPr/>
          <p:nvPr/>
        </p:nvSpPr>
        <p:spPr>
          <a:xfrm>
            <a:off x="2771325" y="1656775"/>
            <a:ext cx="3215700" cy="7380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41"/>
          <p:cNvSpPr/>
          <p:nvPr/>
        </p:nvSpPr>
        <p:spPr>
          <a:xfrm>
            <a:off x="3766275" y="898150"/>
            <a:ext cx="1225800" cy="7059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41"/>
          <p:cNvSpPr txBox="1"/>
          <p:nvPr/>
        </p:nvSpPr>
        <p:spPr>
          <a:xfrm>
            <a:off x="4100575" y="1787275"/>
            <a:ext cx="677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2"/>
                </a:solidFill>
                <a:latin typeface="Proxima Nova"/>
                <a:ea typeface="Proxima Nova"/>
                <a:cs typeface="Proxima Nova"/>
                <a:sym typeface="Proxima Nova"/>
              </a:rPr>
              <a:t>BFS</a:t>
            </a:r>
            <a:endParaRPr sz="1900">
              <a:solidFill>
                <a:schemeClr val="dk2"/>
              </a:solidFill>
              <a:latin typeface="Proxima Nova"/>
              <a:ea typeface="Proxima Nova"/>
              <a:cs typeface="Proxima Nova"/>
              <a:sym typeface="Proxima Nova"/>
            </a:endParaRPr>
          </a:p>
        </p:txBody>
      </p:sp>
      <p:cxnSp>
        <p:nvCxnSpPr>
          <p:cNvPr id="247" name="Google Shape;247;p41"/>
          <p:cNvCxnSpPr/>
          <p:nvPr/>
        </p:nvCxnSpPr>
        <p:spPr>
          <a:xfrm>
            <a:off x="3465075" y="2264275"/>
            <a:ext cx="301200" cy="346500"/>
          </a:xfrm>
          <a:prstGeom prst="straightConnector1">
            <a:avLst/>
          </a:prstGeom>
          <a:noFill/>
          <a:ln cap="flat" cmpd="sng" w="28575">
            <a:solidFill>
              <a:srgbClr val="FF0000"/>
            </a:solidFill>
            <a:prstDash val="solid"/>
            <a:round/>
            <a:headEnd len="med" w="med" type="none"/>
            <a:tailEnd len="med" w="med" type="triangle"/>
          </a:ln>
        </p:spPr>
      </p:cxnSp>
      <p:sp>
        <p:nvSpPr>
          <p:cNvPr id="248" name="Google Shape;248;p41"/>
          <p:cNvSpPr/>
          <p:nvPr/>
        </p:nvSpPr>
        <p:spPr>
          <a:xfrm>
            <a:off x="2194000" y="2397825"/>
            <a:ext cx="4583100" cy="8766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9" name="Google Shape;249;p41"/>
          <p:cNvCxnSpPr/>
          <p:nvPr/>
        </p:nvCxnSpPr>
        <p:spPr>
          <a:xfrm>
            <a:off x="4586225" y="1423300"/>
            <a:ext cx="677700" cy="459300"/>
          </a:xfrm>
          <a:prstGeom prst="straightConnector1">
            <a:avLst/>
          </a:prstGeom>
          <a:noFill/>
          <a:ln cap="flat" cmpd="sng" w="38100">
            <a:solidFill>
              <a:srgbClr val="FF0000"/>
            </a:solidFill>
            <a:prstDash val="solid"/>
            <a:round/>
            <a:headEnd len="med" w="med" type="none"/>
            <a:tailEnd len="med" w="med" type="triangle"/>
          </a:ln>
        </p:spPr>
      </p:cxnSp>
      <p:cxnSp>
        <p:nvCxnSpPr>
          <p:cNvPr id="250" name="Google Shape;250;p41"/>
          <p:cNvCxnSpPr/>
          <p:nvPr/>
        </p:nvCxnSpPr>
        <p:spPr>
          <a:xfrm flipH="1">
            <a:off x="4714350" y="2221575"/>
            <a:ext cx="609900" cy="354000"/>
          </a:xfrm>
          <a:prstGeom prst="straightConnector1">
            <a:avLst/>
          </a:prstGeom>
          <a:noFill/>
          <a:ln cap="flat" cmpd="sng" w="38100">
            <a:solidFill>
              <a:srgbClr val="FF0000"/>
            </a:solidFill>
            <a:prstDash val="solid"/>
            <a:round/>
            <a:headEnd len="med" w="med" type="none"/>
            <a:tailEnd len="med" w="med" type="triangle"/>
          </a:ln>
        </p:spPr>
      </p:cxnSp>
      <p:cxnSp>
        <p:nvCxnSpPr>
          <p:cNvPr id="251" name="Google Shape;251;p41"/>
          <p:cNvCxnSpPr/>
          <p:nvPr/>
        </p:nvCxnSpPr>
        <p:spPr>
          <a:xfrm>
            <a:off x="4352775" y="3742775"/>
            <a:ext cx="301200" cy="474600"/>
          </a:xfrm>
          <a:prstGeom prst="straightConnector1">
            <a:avLst/>
          </a:prstGeom>
          <a:noFill/>
          <a:ln cap="flat" cmpd="sng" w="38100">
            <a:solidFill>
              <a:srgbClr val="FF0000"/>
            </a:solidFill>
            <a:prstDash val="solid"/>
            <a:round/>
            <a:headEnd len="med" w="med" type="none"/>
            <a:tailEnd len="med" w="med" type="triangle"/>
          </a:ln>
        </p:spPr>
      </p:cxnSp>
      <p:cxnSp>
        <p:nvCxnSpPr>
          <p:cNvPr id="252" name="Google Shape;252;p41"/>
          <p:cNvCxnSpPr/>
          <p:nvPr/>
        </p:nvCxnSpPr>
        <p:spPr>
          <a:xfrm>
            <a:off x="4834750" y="2974650"/>
            <a:ext cx="233700" cy="451800"/>
          </a:xfrm>
          <a:prstGeom prst="straightConnector1">
            <a:avLst/>
          </a:prstGeom>
          <a:noFill/>
          <a:ln cap="flat" cmpd="sng" w="38100">
            <a:solidFill>
              <a:srgbClr val="FF0000"/>
            </a:solidFill>
            <a:prstDash val="solid"/>
            <a:round/>
            <a:headEnd len="med" w="med" type="none"/>
            <a:tailEnd len="med" w="med" type="triangle"/>
          </a:ln>
        </p:spPr>
      </p:cxnSp>
      <p:cxnSp>
        <p:nvCxnSpPr>
          <p:cNvPr id="253" name="Google Shape;253;p41"/>
          <p:cNvCxnSpPr/>
          <p:nvPr/>
        </p:nvCxnSpPr>
        <p:spPr>
          <a:xfrm>
            <a:off x="5678175" y="2229100"/>
            <a:ext cx="534600" cy="421800"/>
          </a:xfrm>
          <a:prstGeom prst="straightConnector1">
            <a:avLst/>
          </a:prstGeom>
          <a:noFill/>
          <a:ln cap="flat" cmpd="sng" w="38100">
            <a:solidFill>
              <a:srgbClr val="FF0000"/>
            </a:solidFill>
            <a:prstDash val="solid"/>
            <a:round/>
            <a:headEnd len="med" w="med" type="none"/>
            <a:tailEnd len="med" w="med" type="triangle"/>
          </a:ln>
        </p:spPr>
      </p:cxnSp>
      <p:cxnSp>
        <p:nvCxnSpPr>
          <p:cNvPr id="254" name="Google Shape;254;p41"/>
          <p:cNvCxnSpPr/>
          <p:nvPr/>
        </p:nvCxnSpPr>
        <p:spPr>
          <a:xfrm flipH="1">
            <a:off x="5904000" y="3012300"/>
            <a:ext cx="271200" cy="444300"/>
          </a:xfrm>
          <a:prstGeom prst="straightConnector1">
            <a:avLst/>
          </a:prstGeom>
          <a:noFill/>
          <a:ln cap="flat" cmpd="sng" w="38100">
            <a:solidFill>
              <a:srgbClr val="FF0000"/>
            </a:solidFill>
            <a:prstDash val="solid"/>
            <a:round/>
            <a:headEnd len="med" w="med" type="none"/>
            <a:tailEnd len="med" w="med" type="triangle"/>
          </a:ln>
        </p:spPr>
      </p:cxnSp>
      <p:sp>
        <p:nvSpPr>
          <p:cNvPr id="255" name="Google Shape;255;p41"/>
          <p:cNvSpPr/>
          <p:nvPr/>
        </p:nvSpPr>
        <p:spPr>
          <a:xfrm>
            <a:off x="1983738" y="3271000"/>
            <a:ext cx="5176500" cy="7380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6" name="Google Shape;256;p41"/>
          <p:cNvCxnSpPr/>
          <p:nvPr/>
        </p:nvCxnSpPr>
        <p:spPr>
          <a:xfrm>
            <a:off x="6476450" y="3019825"/>
            <a:ext cx="218400" cy="406800"/>
          </a:xfrm>
          <a:prstGeom prst="straightConnector1">
            <a:avLst/>
          </a:prstGeom>
          <a:noFill/>
          <a:ln cap="flat" cmpd="sng" w="38100">
            <a:solidFill>
              <a:srgbClr val="FF0000"/>
            </a:solidFill>
            <a:prstDash val="solid"/>
            <a:round/>
            <a:headEnd len="med" w="med" type="none"/>
            <a:tailEnd len="med" w="med" type="triangle"/>
          </a:ln>
        </p:spPr>
      </p:cxnSp>
      <p:sp>
        <p:nvSpPr>
          <p:cNvPr id="257" name="Google Shape;257;p41"/>
          <p:cNvSpPr/>
          <p:nvPr/>
        </p:nvSpPr>
        <p:spPr>
          <a:xfrm>
            <a:off x="1915125" y="4006325"/>
            <a:ext cx="5176500" cy="7380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8" name="Google Shape;258;p41"/>
          <p:cNvCxnSpPr/>
          <p:nvPr/>
        </p:nvCxnSpPr>
        <p:spPr>
          <a:xfrm flipH="1">
            <a:off x="3554475" y="1385650"/>
            <a:ext cx="655200" cy="459300"/>
          </a:xfrm>
          <a:prstGeom prst="straightConnector1">
            <a:avLst/>
          </a:prstGeom>
          <a:noFill/>
          <a:ln cap="flat" cmpd="sng" w="38100">
            <a:solidFill>
              <a:srgbClr val="FF0000"/>
            </a:solidFill>
            <a:prstDash val="solid"/>
            <a:round/>
            <a:headEnd len="med" w="med" type="none"/>
            <a:tailEnd len="med" w="med" type="triangle"/>
          </a:ln>
        </p:spPr>
      </p:cxnSp>
      <p:cxnSp>
        <p:nvCxnSpPr>
          <p:cNvPr id="259" name="Google Shape;259;p41"/>
          <p:cNvCxnSpPr/>
          <p:nvPr/>
        </p:nvCxnSpPr>
        <p:spPr>
          <a:xfrm flipH="1">
            <a:off x="2838950" y="2146275"/>
            <a:ext cx="331500" cy="450600"/>
          </a:xfrm>
          <a:prstGeom prst="straightConnector1">
            <a:avLst/>
          </a:prstGeom>
          <a:noFill/>
          <a:ln cap="flat" cmpd="sng" w="38100">
            <a:solidFill>
              <a:srgbClr val="FF0000"/>
            </a:solidFill>
            <a:prstDash val="solid"/>
            <a:round/>
            <a:headEnd len="med" w="med" type="none"/>
            <a:tailEnd len="med" w="med" type="triangle"/>
          </a:ln>
        </p:spPr>
      </p:cxnSp>
      <p:cxnSp>
        <p:nvCxnSpPr>
          <p:cNvPr id="260" name="Google Shape;260;p41"/>
          <p:cNvCxnSpPr/>
          <p:nvPr/>
        </p:nvCxnSpPr>
        <p:spPr>
          <a:xfrm flipH="1">
            <a:off x="2417225" y="3057300"/>
            <a:ext cx="256200" cy="399300"/>
          </a:xfrm>
          <a:prstGeom prst="straightConnector1">
            <a:avLst/>
          </a:prstGeom>
          <a:noFill/>
          <a:ln cap="flat" cmpd="sng" w="38100">
            <a:solidFill>
              <a:srgbClr val="FF0000"/>
            </a:solidFill>
            <a:prstDash val="solid"/>
            <a:round/>
            <a:headEnd len="med" w="med" type="none"/>
            <a:tailEnd len="med" w="med" type="triangle"/>
          </a:ln>
        </p:spPr>
      </p:cxnSp>
      <p:cxnSp>
        <p:nvCxnSpPr>
          <p:cNvPr id="261" name="Google Shape;261;p41"/>
          <p:cNvCxnSpPr/>
          <p:nvPr/>
        </p:nvCxnSpPr>
        <p:spPr>
          <a:xfrm flipH="1">
            <a:off x="4254775" y="2959575"/>
            <a:ext cx="271200" cy="4443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243"/>
                                        </p:tgtEl>
                                        <p:attrNameLst>
                                          <p:attrName>style.visibility</p:attrName>
                                        </p:attrNameLst>
                                      </p:cBhvr>
                                      <p:to>
                                        <p:strVal val="hidden"/>
                                      </p:to>
                                    </p:set>
                                  </p:childTnLst>
                                </p:cTn>
                              </p:par>
                            </p:childTnLst>
                          </p:cTn>
                        </p:par>
                        <p:par>
                          <p:cTn fill="hold">
                            <p:stCondLst>
                              <p:cond delay="1000"/>
                            </p:stCondLst>
                            <p:childTnLst>
                              <p:par>
                                <p:cTn fill="hold" nodeType="afterEffect" presetClass="exit" presetID="1" presetSubtype="0">
                                  <p:stCondLst>
                                    <p:cond delay="0"/>
                                  </p:stCondLst>
                                  <p:childTnLst>
                                    <p:set>
                                      <p:cBhvr>
                                        <p:cTn dur="1" fill="hold">
                                          <p:stCondLst>
                                            <p:cond delay="1000"/>
                                          </p:stCondLst>
                                        </p:cTn>
                                        <p:tgtEl>
                                          <p:spTgt spid="260"/>
                                        </p:tgtEl>
                                        <p:attrNameLst>
                                          <p:attrName>style.visibility</p:attrName>
                                        </p:attrNameLst>
                                      </p:cBhvr>
                                      <p:to>
                                        <p:strVal val="hidden"/>
                                      </p:to>
                                    </p:set>
                                  </p:childTnLst>
                                </p:cTn>
                              </p:par>
                            </p:childTnLst>
                          </p:cTn>
                        </p:par>
                        <p:par>
                          <p:cTn fill="hold">
                            <p:stCondLst>
                              <p:cond delay="2000"/>
                            </p:stCondLst>
                            <p:childTnLst>
                              <p:par>
                                <p:cTn fill="hold" nodeType="afterEffect" presetClass="exit" presetID="1" presetSubtype="0">
                                  <p:stCondLst>
                                    <p:cond delay="0"/>
                                  </p:stCondLst>
                                  <p:childTnLst>
                                    <p:set>
                                      <p:cBhvr>
                                        <p:cTn dur="1" fill="hold">
                                          <p:stCondLst>
                                            <p:cond delay="1000"/>
                                          </p:stCondLst>
                                        </p:cTn>
                                        <p:tgtEl>
                                          <p:spTgt spid="259"/>
                                        </p:tgtEl>
                                        <p:attrNameLst>
                                          <p:attrName>style.visibility</p:attrName>
                                        </p:attrNameLst>
                                      </p:cBhvr>
                                      <p:to>
                                        <p:strVal val="hidden"/>
                                      </p:to>
                                    </p:set>
                                  </p:childTnLst>
                                </p:cTn>
                              </p:par>
                            </p:childTnLst>
                          </p:cTn>
                        </p:par>
                        <p:par>
                          <p:cTn fill="hold">
                            <p:stCondLst>
                              <p:cond delay="3000"/>
                            </p:stCondLst>
                            <p:childTnLst>
                              <p:par>
                                <p:cTn fill="hold" nodeType="afterEffect" presetClass="exit" presetID="1" presetSubtype="0">
                                  <p:stCondLst>
                                    <p:cond delay="0"/>
                                  </p:stCondLst>
                                  <p:childTnLst>
                                    <p:set>
                                      <p:cBhvr>
                                        <p:cTn dur="1" fill="hold">
                                          <p:stCondLst>
                                            <p:cond delay="1000"/>
                                          </p:stCondLst>
                                        </p:cTn>
                                        <p:tgtEl>
                                          <p:spTgt spid="247"/>
                                        </p:tgtEl>
                                        <p:attrNameLst>
                                          <p:attrName>style.visibility</p:attrName>
                                        </p:attrNameLst>
                                      </p:cBhvr>
                                      <p:to>
                                        <p:strVal val="hidden"/>
                                      </p:to>
                                    </p:set>
                                  </p:childTnLst>
                                </p:cTn>
                              </p:par>
                            </p:childTnLst>
                          </p:cTn>
                        </p:par>
                        <p:par>
                          <p:cTn fill="hold">
                            <p:stCondLst>
                              <p:cond delay="4000"/>
                            </p:stCondLst>
                            <p:childTnLst>
                              <p:par>
                                <p:cTn fill="hold" nodeType="afterEffect" presetClass="exit" presetID="1" presetSubtype="0">
                                  <p:stCondLst>
                                    <p:cond delay="0"/>
                                  </p:stCondLst>
                                  <p:childTnLst>
                                    <p:set>
                                      <p:cBhvr>
                                        <p:cTn dur="1" fill="hold">
                                          <p:stCondLst>
                                            <p:cond delay="1000"/>
                                          </p:stCondLst>
                                        </p:cTn>
                                        <p:tgtEl>
                                          <p:spTgt spid="258"/>
                                        </p:tgtEl>
                                        <p:attrNameLst>
                                          <p:attrName>style.visibility</p:attrName>
                                        </p:attrNameLst>
                                      </p:cBhvr>
                                      <p:to>
                                        <p:strVal val="hidden"/>
                                      </p:to>
                                    </p:set>
                                  </p:childTnLst>
                                </p:cTn>
                              </p:par>
                            </p:childTnLst>
                          </p:cTn>
                        </p:par>
                        <p:par>
                          <p:cTn fill="hold">
                            <p:stCondLst>
                              <p:cond delay="5000"/>
                            </p:stCondLst>
                            <p:childTnLst>
                              <p:par>
                                <p:cTn fill="hold" nodeType="afterEffect" presetClass="exit" presetID="1" presetSubtype="0">
                                  <p:stCondLst>
                                    <p:cond delay="0"/>
                                  </p:stCondLst>
                                  <p:childTnLst>
                                    <p:set>
                                      <p:cBhvr>
                                        <p:cTn dur="1" fill="hold">
                                          <p:stCondLst>
                                            <p:cond delay="1000"/>
                                          </p:stCondLst>
                                        </p:cTn>
                                        <p:tgtEl>
                                          <p:spTgt spid="251"/>
                                        </p:tgtEl>
                                        <p:attrNameLst>
                                          <p:attrName>style.visibility</p:attrName>
                                        </p:attrNameLst>
                                      </p:cBhvr>
                                      <p:to>
                                        <p:strVal val="hidden"/>
                                      </p:to>
                                    </p:set>
                                  </p:childTnLst>
                                </p:cTn>
                              </p:par>
                            </p:childTnLst>
                          </p:cTn>
                        </p:par>
                        <p:par>
                          <p:cTn fill="hold">
                            <p:stCondLst>
                              <p:cond delay="6000"/>
                            </p:stCondLst>
                            <p:childTnLst>
                              <p:par>
                                <p:cTn fill="hold" nodeType="afterEffect" presetClass="exit" presetID="1" presetSubtype="0">
                                  <p:stCondLst>
                                    <p:cond delay="0"/>
                                  </p:stCondLst>
                                  <p:childTnLst>
                                    <p:set>
                                      <p:cBhvr>
                                        <p:cTn dur="1" fill="hold">
                                          <p:stCondLst>
                                            <p:cond delay="1000"/>
                                          </p:stCondLst>
                                        </p:cTn>
                                        <p:tgtEl>
                                          <p:spTgt spid="261"/>
                                        </p:tgtEl>
                                        <p:attrNameLst>
                                          <p:attrName>style.visibility</p:attrName>
                                        </p:attrNameLst>
                                      </p:cBhvr>
                                      <p:to>
                                        <p:strVal val="hidden"/>
                                      </p:to>
                                    </p:set>
                                  </p:childTnLst>
                                </p:cTn>
                              </p:par>
                            </p:childTnLst>
                          </p:cTn>
                        </p:par>
                        <p:par>
                          <p:cTn fill="hold">
                            <p:stCondLst>
                              <p:cond delay="7000"/>
                            </p:stCondLst>
                            <p:childTnLst>
                              <p:par>
                                <p:cTn fill="hold" nodeType="afterEffect" presetClass="exit" presetID="1" presetSubtype="0">
                                  <p:stCondLst>
                                    <p:cond delay="0"/>
                                  </p:stCondLst>
                                  <p:childTnLst>
                                    <p:set>
                                      <p:cBhvr>
                                        <p:cTn dur="1" fill="hold">
                                          <p:stCondLst>
                                            <p:cond delay="1000"/>
                                          </p:stCondLst>
                                        </p:cTn>
                                        <p:tgtEl>
                                          <p:spTgt spid="252"/>
                                        </p:tgtEl>
                                        <p:attrNameLst>
                                          <p:attrName>style.visibility</p:attrName>
                                        </p:attrNameLst>
                                      </p:cBhvr>
                                      <p:to>
                                        <p:strVal val="hidden"/>
                                      </p:to>
                                    </p:set>
                                  </p:childTnLst>
                                </p:cTn>
                              </p:par>
                            </p:childTnLst>
                          </p:cTn>
                        </p:par>
                        <p:par>
                          <p:cTn fill="hold">
                            <p:stCondLst>
                              <p:cond delay="8000"/>
                            </p:stCondLst>
                            <p:childTnLst>
                              <p:par>
                                <p:cTn fill="hold" nodeType="afterEffect" presetClass="exit" presetID="1" presetSubtype="0">
                                  <p:stCondLst>
                                    <p:cond delay="0"/>
                                  </p:stCondLst>
                                  <p:childTnLst>
                                    <p:set>
                                      <p:cBhvr>
                                        <p:cTn dur="1" fill="hold">
                                          <p:stCondLst>
                                            <p:cond delay="1100"/>
                                          </p:stCondLst>
                                        </p:cTn>
                                        <p:tgtEl>
                                          <p:spTgt spid="250"/>
                                        </p:tgtEl>
                                        <p:attrNameLst>
                                          <p:attrName>style.visibility</p:attrName>
                                        </p:attrNameLst>
                                      </p:cBhvr>
                                      <p:to>
                                        <p:strVal val="hidden"/>
                                      </p:to>
                                    </p:set>
                                  </p:childTnLst>
                                </p:cTn>
                              </p:par>
                            </p:childTnLst>
                          </p:cTn>
                        </p:par>
                        <p:par>
                          <p:cTn fill="hold">
                            <p:stCondLst>
                              <p:cond delay="9100"/>
                            </p:stCondLst>
                            <p:childTnLst>
                              <p:par>
                                <p:cTn fill="hold" nodeType="afterEffect" presetClass="exit" presetID="1" presetSubtype="0">
                                  <p:stCondLst>
                                    <p:cond delay="0"/>
                                  </p:stCondLst>
                                  <p:childTnLst>
                                    <p:set>
                                      <p:cBhvr>
                                        <p:cTn dur="1" fill="hold">
                                          <p:stCondLst>
                                            <p:cond delay="1000"/>
                                          </p:stCondLst>
                                        </p:cTn>
                                        <p:tgtEl>
                                          <p:spTgt spid="256"/>
                                        </p:tgtEl>
                                        <p:attrNameLst>
                                          <p:attrName>style.visibility</p:attrName>
                                        </p:attrNameLst>
                                      </p:cBhvr>
                                      <p:to>
                                        <p:strVal val="hidden"/>
                                      </p:to>
                                    </p:set>
                                  </p:childTnLst>
                                </p:cTn>
                              </p:par>
                            </p:childTnLst>
                          </p:cTn>
                        </p:par>
                        <p:par>
                          <p:cTn fill="hold">
                            <p:stCondLst>
                              <p:cond delay="10100"/>
                            </p:stCondLst>
                            <p:childTnLst>
                              <p:par>
                                <p:cTn fill="hold" nodeType="afterEffect" presetClass="exit" presetID="1" presetSubtype="0">
                                  <p:stCondLst>
                                    <p:cond delay="0"/>
                                  </p:stCondLst>
                                  <p:childTnLst>
                                    <p:set>
                                      <p:cBhvr>
                                        <p:cTn dur="1" fill="hold">
                                          <p:stCondLst>
                                            <p:cond delay="1000"/>
                                          </p:stCondLst>
                                        </p:cTn>
                                        <p:tgtEl>
                                          <p:spTgt spid="253"/>
                                        </p:tgtEl>
                                        <p:attrNameLst>
                                          <p:attrName>style.visibility</p:attrName>
                                        </p:attrNameLst>
                                      </p:cBhvr>
                                      <p:to>
                                        <p:strVal val="hidden"/>
                                      </p:to>
                                    </p:set>
                                  </p:childTnLst>
                                </p:cTn>
                              </p:par>
                            </p:childTnLst>
                          </p:cTn>
                        </p:par>
                        <p:par>
                          <p:cTn fill="hold">
                            <p:stCondLst>
                              <p:cond delay="11100"/>
                            </p:stCondLst>
                            <p:childTnLst>
                              <p:par>
                                <p:cTn fill="hold" nodeType="afterEffect" presetClass="exit" presetID="1" presetSubtype="0">
                                  <p:stCondLst>
                                    <p:cond delay="0"/>
                                  </p:stCondLst>
                                  <p:childTnLst>
                                    <p:set>
                                      <p:cBhvr>
                                        <p:cTn dur="1" fill="hold">
                                          <p:stCondLst>
                                            <p:cond delay="1000"/>
                                          </p:stCondLst>
                                        </p:cTn>
                                        <p:tgtEl>
                                          <p:spTgt spid="254"/>
                                        </p:tgtEl>
                                        <p:attrNameLst>
                                          <p:attrName>style.visibility</p:attrName>
                                        </p:attrNameLst>
                                      </p:cBhvr>
                                      <p:to>
                                        <p:strVal val="hidden"/>
                                      </p:to>
                                    </p:set>
                                  </p:childTnLst>
                                </p:cTn>
                              </p:par>
                            </p:childTnLst>
                          </p:cTn>
                        </p:par>
                        <p:par>
                          <p:cTn fill="hold">
                            <p:stCondLst>
                              <p:cond delay="12100"/>
                            </p:stCondLst>
                            <p:childTnLst>
                              <p:par>
                                <p:cTn fill="hold" nodeType="afterEffect" presetClass="exit" presetID="1" presetSubtype="0">
                                  <p:stCondLst>
                                    <p:cond delay="0"/>
                                  </p:stCondLst>
                                  <p:childTnLst>
                                    <p:set>
                                      <p:cBhvr>
                                        <p:cTn dur="1" fill="hold">
                                          <p:stCondLst>
                                            <p:cond delay="1000"/>
                                          </p:stCondLst>
                                        </p:cTn>
                                        <p:tgtEl>
                                          <p:spTgt spid="24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510450" y="2923700"/>
            <a:ext cx="8123100" cy="778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AI - Overview and Examples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2044"/>
              <a:t>Kaleb Johnson</a:t>
            </a:r>
            <a:endParaRPr sz="2044"/>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2"/>
          <p:cNvSpPr txBox="1"/>
          <p:nvPr>
            <p:ph type="title"/>
          </p:nvPr>
        </p:nvSpPr>
        <p:spPr>
          <a:xfrm>
            <a:off x="341825"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420">
                <a:solidFill>
                  <a:schemeClr val="lt1"/>
                </a:solidFill>
              </a:rPr>
              <a:t>Informed Searches</a:t>
            </a:r>
            <a:endParaRPr sz="3420">
              <a:solidFill>
                <a:schemeClr val="lt1"/>
              </a:solidFill>
            </a:endParaRPr>
          </a:p>
        </p:txBody>
      </p:sp>
      <p:sp>
        <p:nvSpPr>
          <p:cNvPr id="267" name="Google Shape;267;p42"/>
          <p:cNvSpPr txBox="1"/>
          <p:nvPr>
            <p:ph idx="1" type="body"/>
          </p:nvPr>
        </p:nvSpPr>
        <p:spPr>
          <a:xfrm>
            <a:off x="311700" y="1175050"/>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lt1"/>
              </a:buClr>
              <a:buSzPts val="2400"/>
              <a:buChar char="●"/>
            </a:pPr>
            <a:r>
              <a:rPr lang="en" sz="2400">
                <a:solidFill>
                  <a:schemeClr val="lt1"/>
                </a:solidFill>
              </a:rPr>
              <a:t>Greedy Best-first Search</a:t>
            </a:r>
            <a:endParaRPr sz="2400">
              <a:solidFill>
                <a:schemeClr val="lt1"/>
              </a:solidFill>
            </a:endParaRPr>
          </a:p>
          <a:p>
            <a:pPr indent="-349250" lvl="1" marL="1371600" rtl="0" algn="l">
              <a:spcBef>
                <a:spcPts val="0"/>
              </a:spcBef>
              <a:spcAft>
                <a:spcPts val="0"/>
              </a:spcAft>
              <a:buClr>
                <a:schemeClr val="lt1"/>
              </a:buClr>
              <a:buSzPts val="1900"/>
              <a:buChar char="○"/>
            </a:pPr>
            <a:r>
              <a:rPr lang="en" sz="1900">
                <a:solidFill>
                  <a:schemeClr val="lt1"/>
                </a:solidFill>
              </a:rPr>
              <a:t>Similar to Breadth-first</a:t>
            </a:r>
            <a:endParaRPr sz="1900">
              <a:solidFill>
                <a:schemeClr val="lt1"/>
              </a:solidFill>
            </a:endParaRPr>
          </a:p>
          <a:p>
            <a:pPr indent="-349250" lvl="1" marL="1371600" rtl="0" algn="l">
              <a:spcBef>
                <a:spcPts val="0"/>
              </a:spcBef>
              <a:spcAft>
                <a:spcPts val="0"/>
              </a:spcAft>
              <a:buClr>
                <a:schemeClr val="lt1"/>
              </a:buClr>
              <a:buSzPts val="1900"/>
              <a:buChar char="○"/>
            </a:pPr>
            <a:r>
              <a:rPr lang="en" sz="1900">
                <a:solidFill>
                  <a:schemeClr val="lt1"/>
                </a:solidFill>
              </a:rPr>
              <a:t>Uses a heuristic h to estimate the distance from the goal</a:t>
            </a:r>
            <a:endParaRPr sz="1900">
              <a:solidFill>
                <a:schemeClr val="lt1"/>
              </a:solidFill>
            </a:endParaRPr>
          </a:p>
          <a:p>
            <a:pPr indent="-349250" lvl="1" marL="1371600" rtl="0" algn="l">
              <a:spcBef>
                <a:spcPts val="0"/>
              </a:spcBef>
              <a:spcAft>
                <a:spcPts val="0"/>
              </a:spcAft>
              <a:buClr>
                <a:schemeClr val="lt1"/>
              </a:buClr>
              <a:buSzPts val="1900"/>
              <a:buChar char="○"/>
            </a:pPr>
            <a:r>
              <a:rPr lang="en" sz="1900">
                <a:solidFill>
                  <a:schemeClr val="lt1"/>
                </a:solidFill>
              </a:rPr>
              <a:t>Sorts the queue/open list by the h value</a:t>
            </a:r>
            <a:endParaRPr sz="1900">
              <a:solidFill>
                <a:schemeClr val="lt1"/>
              </a:solidFill>
            </a:endParaRPr>
          </a:p>
          <a:p>
            <a:pPr indent="-349250" lvl="1" marL="1371600" rtl="0" algn="l">
              <a:spcBef>
                <a:spcPts val="0"/>
              </a:spcBef>
              <a:spcAft>
                <a:spcPts val="0"/>
              </a:spcAft>
              <a:buClr>
                <a:schemeClr val="lt1"/>
              </a:buClr>
              <a:buSzPts val="1900"/>
              <a:buChar char="○"/>
            </a:pPr>
            <a:r>
              <a:rPr lang="en" sz="1900">
                <a:solidFill>
                  <a:schemeClr val="lt1"/>
                </a:solidFill>
              </a:rPr>
              <a:t>Not optimal</a:t>
            </a:r>
            <a:endParaRPr sz="2100">
              <a:solidFill>
                <a:schemeClr val="lt1"/>
              </a:solidFill>
            </a:endParaRPr>
          </a:p>
          <a:p>
            <a:pPr indent="-381000" lvl="0" marL="457200" rtl="0" algn="l">
              <a:spcBef>
                <a:spcPts val="0"/>
              </a:spcBef>
              <a:spcAft>
                <a:spcPts val="0"/>
              </a:spcAft>
              <a:buClr>
                <a:schemeClr val="lt1"/>
              </a:buClr>
              <a:buSzPts val="2400"/>
              <a:buChar char="●"/>
            </a:pPr>
            <a:r>
              <a:rPr lang="en" sz="2400">
                <a:solidFill>
                  <a:schemeClr val="lt1"/>
                </a:solidFill>
              </a:rPr>
              <a:t>A* Search</a:t>
            </a:r>
            <a:endParaRPr sz="2400">
              <a:solidFill>
                <a:schemeClr val="lt1"/>
              </a:solidFill>
            </a:endParaRPr>
          </a:p>
          <a:p>
            <a:pPr indent="-349250" lvl="1" marL="1371600" rtl="0" algn="l">
              <a:spcBef>
                <a:spcPts val="0"/>
              </a:spcBef>
              <a:spcAft>
                <a:spcPts val="0"/>
              </a:spcAft>
              <a:buClr>
                <a:schemeClr val="lt1"/>
              </a:buClr>
              <a:buSzPts val="1900"/>
              <a:buChar char="○"/>
            </a:pPr>
            <a:r>
              <a:rPr lang="en" sz="1900">
                <a:solidFill>
                  <a:schemeClr val="lt1"/>
                </a:solidFill>
              </a:rPr>
              <a:t>Similar to the Greedy</a:t>
            </a:r>
            <a:endParaRPr sz="1900">
              <a:solidFill>
                <a:schemeClr val="lt1"/>
              </a:solidFill>
            </a:endParaRPr>
          </a:p>
          <a:p>
            <a:pPr indent="-349250" lvl="1" marL="1371600" rtl="0" algn="l">
              <a:spcBef>
                <a:spcPts val="0"/>
              </a:spcBef>
              <a:spcAft>
                <a:spcPts val="0"/>
              </a:spcAft>
              <a:buClr>
                <a:schemeClr val="lt1"/>
              </a:buClr>
              <a:buSzPts val="1900"/>
              <a:buChar char="○"/>
            </a:pPr>
            <a:r>
              <a:rPr lang="en" sz="1900">
                <a:solidFill>
                  <a:schemeClr val="lt1"/>
                </a:solidFill>
              </a:rPr>
              <a:t>Uses the total cost to reach the state as c</a:t>
            </a:r>
            <a:endParaRPr sz="1900">
              <a:solidFill>
                <a:schemeClr val="lt1"/>
              </a:solidFill>
            </a:endParaRPr>
          </a:p>
          <a:p>
            <a:pPr indent="-349250" lvl="1" marL="1371600" rtl="0" algn="l">
              <a:spcBef>
                <a:spcPts val="0"/>
              </a:spcBef>
              <a:spcAft>
                <a:spcPts val="0"/>
              </a:spcAft>
              <a:buClr>
                <a:schemeClr val="lt1"/>
              </a:buClr>
              <a:buSzPts val="1900"/>
              <a:buChar char="○"/>
            </a:pPr>
            <a:r>
              <a:rPr lang="en" sz="1900">
                <a:solidFill>
                  <a:schemeClr val="lt1"/>
                </a:solidFill>
              </a:rPr>
              <a:t>Sorts the queue/open list by the c+h value</a:t>
            </a:r>
            <a:endParaRPr sz="1900">
              <a:solidFill>
                <a:schemeClr val="lt1"/>
              </a:solidFill>
            </a:endParaRPr>
          </a:p>
          <a:p>
            <a:pPr indent="-349250" lvl="1" marL="1371600" rtl="0" algn="l">
              <a:spcBef>
                <a:spcPts val="0"/>
              </a:spcBef>
              <a:spcAft>
                <a:spcPts val="0"/>
              </a:spcAft>
              <a:buClr>
                <a:schemeClr val="lt1"/>
              </a:buClr>
              <a:buSzPts val="1900"/>
              <a:buChar char="○"/>
            </a:pPr>
            <a:r>
              <a:rPr lang="en" sz="1900">
                <a:solidFill>
                  <a:schemeClr val="lt1"/>
                </a:solidFill>
              </a:rPr>
              <a:t>Finds path with least cost</a:t>
            </a:r>
            <a:endParaRPr sz="1900">
              <a:solidFill>
                <a:schemeClr val="l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3"/>
          <p:cNvSpPr txBox="1"/>
          <p:nvPr>
            <p:ph type="title"/>
          </p:nvPr>
        </p:nvSpPr>
        <p:spPr>
          <a:xfrm>
            <a:off x="251450" y="475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420">
                <a:solidFill>
                  <a:schemeClr val="lt1"/>
                </a:solidFill>
              </a:rPr>
              <a:t>What is a Heuristic?</a:t>
            </a:r>
            <a:endParaRPr sz="3420">
              <a:solidFill>
                <a:schemeClr val="lt1"/>
              </a:solidFill>
            </a:endParaRPr>
          </a:p>
        </p:txBody>
      </p:sp>
      <p:sp>
        <p:nvSpPr>
          <p:cNvPr id="273" name="Google Shape;273;p43"/>
          <p:cNvSpPr txBox="1"/>
          <p:nvPr>
            <p:ph idx="1" type="body"/>
          </p:nvPr>
        </p:nvSpPr>
        <p:spPr>
          <a:xfrm>
            <a:off x="165675" y="1197650"/>
            <a:ext cx="8788500" cy="3416400"/>
          </a:xfrm>
          <a:prstGeom prst="rect">
            <a:avLst/>
          </a:prstGeom>
        </p:spPr>
        <p:txBody>
          <a:bodyPr anchorCtr="0" anchor="t" bIns="91425" lIns="91425" spcFirstLastPara="1" rIns="91425" wrap="square" tIns="91425">
            <a:noAutofit/>
          </a:bodyPr>
          <a:lstStyle/>
          <a:p>
            <a:pPr indent="-388894" lvl="0" marL="457200" rtl="0" algn="l">
              <a:spcBef>
                <a:spcPts val="0"/>
              </a:spcBef>
              <a:spcAft>
                <a:spcPts val="0"/>
              </a:spcAft>
              <a:buClr>
                <a:schemeClr val="lt1"/>
              </a:buClr>
              <a:buSzPts val="2524"/>
              <a:buChar char="●"/>
            </a:pPr>
            <a:r>
              <a:rPr lang="en" sz="2000">
                <a:solidFill>
                  <a:schemeClr val="lt1"/>
                </a:solidFill>
              </a:rPr>
              <a:t>Some form of ‘knowledge’ that can lead to a solution faster. Such as estimating how far away the goal is. </a:t>
            </a:r>
            <a:endParaRPr sz="2000">
              <a:solidFill>
                <a:schemeClr val="lt1"/>
              </a:solidFill>
            </a:endParaRPr>
          </a:p>
          <a:p>
            <a:pPr indent="0" lvl="0" marL="0" rtl="0" algn="l">
              <a:spcBef>
                <a:spcPts val="1200"/>
              </a:spcBef>
              <a:spcAft>
                <a:spcPts val="0"/>
              </a:spcAft>
              <a:buNone/>
            </a:pPr>
            <a:r>
              <a:t/>
            </a:r>
            <a:endParaRPr sz="2000">
              <a:solidFill>
                <a:schemeClr val="lt1"/>
              </a:solidFill>
            </a:endParaRPr>
          </a:p>
          <a:p>
            <a:pPr indent="-355600" lvl="0" marL="457200" rtl="0" algn="l">
              <a:spcBef>
                <a:spcPts val="1200"/>
              </a:spcBef>
              <a:spcAft>
                <a:spcPts val="0"/>
              </a:spcAft>
              <a:buClr>
                <a:schemeClr val="lt1"/>
              </a:buClr>
              <a:buSzPts val="2000"/>
              <a:buChar char="●"/>
            </a:pPr>
            <a:r>
              <a:rPr lang="en" sz="2000">
                <a:solidFill>
                  <a:schemeClr val="lt1"/>
                </a:solidFill>
              </a:rPr>
              <a:t>It only finds an optimal solution if the heuristic is </a:t>
            </a:r>
            <a:r>
              <a:rPr lang="en" sz="2000">
                <a:solidFill>
                  <a:schemeClr val="lt1"/>
                </a:solidFill>
              </a:rPr>
              <a:t>admissible</a:t>
            </a:r>
            <a:r>
              <a:rPr lang="en" sz="2000">
                <a:solidFill>
                  <a:schemeClr val="lt1"/>
                </a:solidFill>
              </a:rPr>
              <a:t> (never overestimates).</a:t>
            </a:r>
            <a:endParaRPr sz="2000">
              <a:solidFill>
                <a:schemeClr val="lt1"/>
              </a:solidFill>
            </a:endParaRPr>
          </a:p>
          <a:p>
            <a:pPr indent="0" lvl="0" marL="0" rtl="0" algn="l">
              <a:spcBef>
                <a:spcPts val="1200"/>
              </a:spcBef>
              <a:spcAft>
                <a:spcPts val="0"/>
              </a:spcAft>
              <a:buNone/>
            </a:pPr>
            <a:r>
              <a:t/>
            </a:r>
            <a:endParaRPr sz="2000">
              <a:solidFill>
                <a:schemeClr val="lt1"/>
              </a:solidFill>
            </a:endParaRPr>
          </a:p>
          <a:p>
            <a:pPr indent="-355600" lvl="0" marL="457200" rtl="0" algn="l">
              <a:spcBef>
                <a:spcPts val="1200"/>
              </a:spcBef>
              <a:spcAft>
                <a:spcPts val="0"/>
              </a:spcAft>
              <a:buClr>
                <a:schemeClr val="lt1"/>
              </a:buClr>
              <a:buSzPts val="2000"/>
              <a:buChar char="●"/>
            </a:pPr>
            <a:r>
              <a:rPr lang="en" sz="2000">
                <a:solidFill>
                  <a:schemeClr val="lt1"/>
                </a:solidFill>
              </a:rPr>
              <a:t>The different types of </a:t>
            </a:r>
            <a:r>
              <a:rPr lang="en" sz="2000">
                <a:solidFill>
                  <a:schemeClr val="lt1"/>
                </a:solidFill>
              </a:rPr>
              <a:t>heuristics</a:t>
            </a:r>
            <a:r>
              <a:rPr lang="en" sz="2000">
                <a:solidFill>
                  <a:schemeClr val="lt1"/>
                </a:solidFill>
              </a:rPr>
              <a:t> each have different ways of calculating their values.</a:t>
            </a:r>
            <a:endParaRPr sz="2000">
              <a:solidFill>
                <a:schemeClr val="lt1"/>
              </a:solidFill>
            </a:endParaRPr>
          </a:p>
          <a:p>
            <a:pPr indent="0" lvl="0" marL="0" rtl="0" algn="l">
              <a:spcBef>
                <a:spcPts val="1200"/>
              </a:spcBef>
              <a:spcAft>
                <a:spcPts val="1200"/>
              </a:spcAft>
              <a:buNone/>
            </a:pPr>
            <a:r>
              <a:t/>
            </a:r>
            <a:endParaRPr sz="1700">
              <a:solidFill>
                <a:schemeClr val="l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44"/>
          <p:cNvPicPr preferRelativeResize="0"/>
          <p:nvPr/>
        </p:nvPicPr>
        <p:blipFill>
          <a:blip r:embed="rId3">
            <a:alphaModFix/>
          </a:blip>
          <a:stretch>
            <a:fillRect/>
          </a:stretch>
        </p:blipFill>
        <p:spPr>
          <a:xfrm rot="-5400000">
            <a:off x="1515574" y="-2025774"/>
            <a:ext cx="6103650" cy="9134799"/>
          </a:xfrm>
          <a:prstGeom prst="rect">
            <a:avLst/>
          </a:prstGeom>
          <a:noFill/>
          <a:ln>
            <a:noFill/>
          </a:ln>
        </p:spPr>
      </p:pic>
      <p:sp>
        <p:nvSpPr>
          <p:cNvPr id="279" name="Google Shape;279;p44"/>
          <p:cNvSpPr txBox="1"/>
          <p:nvPr>
            <p:ph type="title"/>
          </p:nvPr>
        </p:nvSpPr>
        <p:spPr>
          <a:xfrm>
            <a:off x="567750" y="233525"/>
            <a:ext cx="3390000" cy="692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620"/>
              <a:t>Visual Example</a:t>
            </a:r>
            <a:endParaRPr b="1" sz="3620"/>
          </a:p>
        </p:txBody>
      </p:sp>
      <p:sp>
        <p:nvSpPr>
          <p:cNvPr id="280" name="Google Shape;280;p44"/>
          <p:cNvSpPr txBox="1"/>
          <p:nvPr>
            <p:ph idx="1" type="body"/>
          </p:nvPr>
        </p:nvSpPr>
        <p:spPr>
          <a:xfrm>
            <a:off x="567750" y="1159750"/>
            <a:ext cx="5848500" cy="5046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rPr lang="en" sz="2400" u="sng">
                <a:solidFill>
                  <a:schemeClr val="dk1"/>
                </a:solidFill>
                <a:hlinkClick r:id="rId4">
                  <a:extLst>
                    <a:ext uri="{A12FA001-AC4F-418D-AE19-62706E023703}">
                      <ahyp:hlinkClr val="tx"/>
                    </a:ext>
                  </a:extLst>
                </a:hlinkClick>
              </a:rPr>
              <a:t>https://qiao.github.io/PathFinding.js/visual/</a:t>
            </a:r>
            <a:endParaRPr sz="2400">
              <a:solidFill>
                <a:schemeClr val="dk1"/>
              </a:solidFill>
            </a:endParaRPr>
          </a:p>
          <a:p>
            <a:pPr indent="0" lvl="0" marL="0" rtl="0" algn="l">
              <a:spcBef>
                <a:spcPts val="1200"/>
              </a:spcBef>
              <a:spcAft>
                <a:spcPts val="1200"/>
              </a:spcAft>
              <a:buNone/>
            </a:pPr>
            <a:r>
              <a:t/>
            </a:r>
            <a:endParaRPr>
              <a:solidFill>
                <a:schemeClr val="l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5"/>
          <p:cNvSpPr txBox="1"/>
          <p:nvPr>
            <p:ph type="title"/>
          </p:nvPr>
        </p:nvSpPr>
        <p:spPr>
          <a:xfrm>
            <a:off x="510450" y="2923700"/>
            <a:ext cx="8123100" cy="778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Search Algorithms</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2044"/>
              <a:t>Rodney McCoy</a:t>
            </a:r>
            <a:endParaRPr sz="2044"/>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Graph Theory - Review</a:t>
            </a:r>
            <a:endParaRPr>
              <a:solidFill>
                <a:schemeClr val="lt1"/>
              </a:solidFill>
            </a:endParaRPr>
          </a:p>
        </p:txBody>
      </p:sp>
      <p:pic>
        <p:nvPicPr>
          <p:cNvPr id="291" name="Google Shape;291;p46"/>
          <p:cNvPicPr preferRelativeResize="0"/>
          <p:nvPr/>
        </p:nvPicPr>
        <p:blipFill rotWithShape="1">
          <a:blip r:embed="rId3">
            <a:alphaModFix/>
          </a:blip>
          <a:srcRect b="0" l="0" r="51853" t="0"/>
          <a:stretch/>
        </p:blipFill>
        <p:spPr>
          <a:xfrm>
            <a:off x="891727" y="1511980"/>
            <a:ext cx="2971426" cy="2485301"/>
          </a:xfrm>
          <a:prstGeom prst="rect">
            <a:avLst/>
          </a:prstGeom>
          <a:noFill/>
          <a:ln>
            <a:noFill/>
          </a:ln>
        </p:spPr>
      </p:pic>
      <p:pic>
        <p:nvPicPr>
          <p:cNvPr id="292" name="Google Shape;292;p46"/>
          <p:cNvPicPr preferRelativeResize="0"/>
          <p:nvPr/>
        </p:nvPicPr>
        <p:blipFill rotWithShape="1">
          <a:blip r:embed="rId3">
            <a:alphaModFix/>
          </a:blip>
          <a:srcRect b="0" l="51236" r="0" t="0"/>
          <a:stretch/>
        </p:blipFill>
        <p:spPr>
          <a:xfrm>
            <a:off x="5261773" y="1511980"/>
            <a:ext cx="3009575" cy="24853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Graph Theory - Review</a:t>
            </a:r>
            <a:endParaRPr>
              <a:solidFill>
                <a:schemeClr val="lt1"/>
              </a:solidFill>
            </a:endParaRPr>
          </a:p>
        </p:txBody>
      </p:sp>
      <p:sp>
        <p:nvSpPr>
          <p:cNvPr id="298" name="Google Shape;298;p47"/>
          <p:cNvSpPr txBox="1"/>
          <p:nvPr/>
        </p:nvSpPr>
        <p:spPr>
          <a:xfrm>
            <a:off x="4315506" y="1284968"/>
            <a:ext cx="4516800" cy="293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i="1" lang="en" sz="1800">
                <a:solidFill>
                  <a:schemeClr val="lt1"/>
                </a:solidFill>
                <a:latin typeface="Proxima Nova"/>
                <a:ea typeface="Proxima Nova"/>
                <a:cs typeface="Proxima Nova"/>
                <a:sym typeface="Proxima Nova"/>
              </a:rPr>
              <a:t>Two </a:t>
            </a:r>
            <a:r>
              <a:rPr i="1" lang="en" sz="1800">
                <a:solidFill>
                  <a:schemeClr val="lt1"/>
                </a:solidFill>
                <a:latin typeface="Proxima Nova"/>
                <a:ea typeface="Proxima Nova"/>
                <a:cs typeface="Proxima Nova"/>
                <a:sym typeface="Proxima Nova"/>
              </a:rPr>
              <a:t>vertices</a:t>
            </a:r>
            <a:r>
              <a:rPr i="1" lang="en" sz="1800">
                <a:solidFill>
                  <a:schemeClr val="lt1"/>
                </a:solidFill>
                <a:latin typeface="Proxima Nova"/>
                <a:ea typeface="Proxima Nova"/>
                <a:cs typeface="Proxima Nova"/>
                <a:sym typeface="Proxima Nova"/>
              </a:rPr>
              <a:t> are adjacent if</a:t>
            </a:r>
            <a:endParaRPr i="1" sz="1800">
              <a:solidFill>
                <a:schemeClr val="lt1"/>
              </a:solidFill>
              <a:latin typeface="Proxima Nova"/>
              <a:ea typeface="Proxima Nova"/>
              <a:cs typeface="Proxima Nova"/>
              <a:sym typeface="Proxima Nova"/>
            </a:endParaRPr>
          </a:p>
          <a:p>
            <a:pPr indent="0" lvl="0" marL="0" rtl="0" algn="ctr">
              <a:lnSpc>
                <a:spcPct val="115000"/>
              </a:lnSpc>
              <a:spcBef>
                <a:spcPts val="1200"/>
              </a:spcBef>
              <a:spcAft>
                <a:spcPts val="0"/>
              </a:spcAft>
              <a:buNone/>
            </a:pPr>
            <a:r>
              <a:rPr lang="en" sz="1800">
                <a:solidFill>
                  <a:schemeClr val="lt1"/>
                </a:solidFill>
                <a:latin typeface="Proxima Nova"/>
                <a:ea typeface="Proxima Nova"/>
                <a:cs typeface="Proxima Nova"/>
                <a:sym typeface="Proxima Nova"/>
              </a:rPr>
              <a:t>Their is a single edge </a:t>
            </a:r>
            <a:r>
              <a:rPr lang="en" sz="1800">
                <a:solidFill>
                  <a:schemeClr val="lt1"/>
                </a:solidFill>
                <a:latin typeface="Proxima Nova"/>
                <a:ea typeface="Proxima Nova"/>
                <a:cs typeface="Proxima Nova"/>
                <a:sym typeface="Proxima Nova"/>
              </a:rPr>
              <a:t>separating</a:t>
            </a:r>
            <a:r>
              <a:rPr lang="en" sz="1800">
                <a:solidFill>
                  <a:schemeClr val="lt1"/>
                </a:solidFill>
                <a:latin typeface="Proxima Nova"/>
                <a:ea typeface="Proxima Nova"/>
                <a:cs typeface="Proxima Nova"/>
                <a:sym typeface="Proxima Nova"/>
              </a:rPr>
              <a:t> them</a:t>
            </a:r>
            <a:endParaRPr sz="1800">
              <a:solidFill>
                <a:schemeClr val="lt1"/>
              </a:solidFill>
              <a:latin typeface="Proxima Nova"/>
              <a:ea typeface="Proxima Nova"/>
              <a:cs typeface="Proxima Nova"/>
              <a:sym typeface="Proxima Nova"/>
            </a:endParaRPr>
          </a:p>
          <a:p>
            <a:pPr indent="0" lvl="0" marL="0" rtl="0" algn="ctr">
              <a:lnSpc>
                <a:spcPct val="115000"/>
              </a:lnSpc>
              <a:spcBef>
                <a:spcPts val="1200"/>
              </a:spcBef>
              <a:spcAft>
                <a:spcPts val="0"/>
              </a:spcAft>
              <a:buNone/>
            </a:pPr>
            <a:r>
              <a:rPr i="1" lang="en" sz="1800">
                <a:solidFill>
                  <a:schemeClr val="lt1"/>
                </a:solidFill>
                <a:latin typeface="Proxima Nova"/>
                <a:ea typeface="Proxima Nova"/>
                <a:cs typeface="Proxima Nova"/>
                <a:sym typeface="Proxima Nova"/>
              </a:rPr>
              <a:t>The open </a:t>
            </a:r>
            <a:r>
              <a:rPr i="1" lang="en" sz="1800">
                <a:solidFill>
                  <a:schemeClr val="lt1"/>
                </a:solidFill>
                <a:latin typeface="Proxima Nova"/>
                <a:ea typeface="Proxima Nova"/>
                <a:cs typeface="Proxima Nova"/>
                <a:sym typeface="Proxima Nova"/>
              </a:rPr>
              <a:t>neighborhood</a:t>
            </a:r>
            <a:r>
              <a:rPr i="1" lang="en" sz="1800">
                <a:solidFill>
                  <a:schemeClr val="lt1"/>
                </a:solidFill>
                <a:latin typeface="Proxima Nova"/>
                <a:ea typeface="Proxima Nova"/>
                <a:cs typeface="Proxima Nova"/>
                <a:sym typeface="Proxima Nova"/>
              </a:rPr>
              <a:t> of a vertex v is</a:t>
            </a:r>
            <a:endParaRPr i="1" sz="1800">
              <a:solidFill>
                <a:schemeClr val="lt1"/>
              </a:solidFill>
              <a:latin typeface="Proxima Nova"/>
              <a:ea typeface="Proxima Nova"/>
              <a:cs typeface="Proxima Nova"/>
              <a:sym typeface="Proxima Nova"/>
            </a:endParaRPr>
          </a:p>
          <a:p>
            <a:pPr indent="0" lvl="0" marL="0" rtl="0" algn="ctr">
              <a:lnSpc>
                <a:spcPct val="115000"/>
              </a:lnSpc>
              <a:spcBef>
                <a:spcPts val="1200"/>
              </a:spcBef>
              <a:spcAft>
                <a:spcPts val="1200"/>
              </a:spcAft>
              <a:buNone/>
            </a:pPr>
            <a:r>
              <a:rPr lang="en" sz="1800">
                <a:solidFill>
                  <a:schemeClr val="lt1"/>
                </a:solidFill>
                <a:latin typeface="Proxima Nova"/>
                <a:ea typeface="Proxima Nova"/>
                <a:cs typeface="Proxima Nova"/>
                <a:sym typeface="Proxima Nova"/>
              </a:rPr>
              <a:t>Every vertex that is adjacent to v</a:t>
            </a:r>
            <a:endParaRPr sz="1800">
              <a:solidFill>
                <a:schemeClr val="lt1"/>
              </a:solidFill>
              <a:latin typeface="Proxima Nova"/>
              <a:ea typeface="Proxima Nova"/>
              <a:cs typeface="Proxima Nova"/>
              <a:sym typeface="Proxima Nova"/>
            </a:endParaRPr>
          </a:p>
        </p:txBody>
      </p:sp>
      <p:pic>
        <p:nvPicPr>
          <p:cNvPr id="299" name="Google Shape;299;p47"/>
          <p:cNvPicPr preferRelativeResize="0"/>
          <p:nvPr/>
        </p:nvPicPr>
        <p:blipFill>
          <a:blip r:embed="rId3">
            <a:alphaModFix/>
          </a:blip>
          <a:stretch>
            <a:fillRect/>
          </a:stretch>
        </p:blipFill>
        <p:spPr>
          <a:xfrm>
            <a:off x="730950" y="1356600"/>
            <a:ext cx="3255450" cy="27958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Graph Theory - Walk</a:t>
            </a:r>
            <a:endParaRPr>
              <a:solidFill>
                <a:schemeClr val="lt1"/>
              </a:solidFill>
            </a:endParaRPr>
          </a:p>
        </p:txBody>
      </p:sp>
      <p:sp>
        <p:nvSpPr>
          <p:cNvPr id="305" name="Google Shape;305;p48"/>
          <p:cNvSpPr txBox="1"/>
          <p:nvPr/>
        </p:nvSpPr>
        <p:spPr>
          <a:xfrm>
            <a:off x="4508150" y="1284975"/>
            <a:ext cx="4516800" cy="293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i="1" lang="en" sz="1800">
                <a:solidFill>
                  <a:schemeClr val="lt1"/>
                </a:solidFill>
                <a:latin typeface="Proxima Nova"/>
                <a:ea typeface="Proxima Nova"/>
                <a:cs typeface="Proxima Nova"/>
                <a:sym typeface="Proxima Nova"/>
              </a:rPr>
              <a:t>A walk is</a:t>
            </a:r>
            <a:endParaRPr i="1" sz="1800">
              <a:solidFill>
                <a:schemeClr val="lt1"/>
              </a:solidFill>
              <a:latin typeface="Proxima Nova"/>
              <a:ea typeface="Proxima Nova"/>
              <a:cs typeface="Proxima Nova"/>
              <a:sym typeface="Proxima Nova"/>
            </a:endParaRPr>
          </a:p>
          <a:p>
            <a:pPr indent="0" lvl="0" marL="0" rtl="0" algn="ctr">
              <a:lnSpc>
                <a:spcPct val="115000"/>
              </a:lnSpc>
              <a:spcBef>
                <a:spcPts val="1200"/>
              </a:spcBef>
              <a:spcAft>
                <a:spcPts val="0"/>
              </a:spcAft>
              <a:buNone/>
            </a:pPr>
            <a:r>
              <a:rPr lang="en" sz="1800">
                <a:solidFill>
                  <a:schemeClr val="lt1"/>
                </a:solidFill>
                <a:latin typeface="Proxima Nova"/>
                <a:ea typeface="Proxima Nova"/>
                <a:cs typeface="Proxima Nova"/>
                <a:sym typeface="Proxima Nova"/>
              </a:rPr>
              <a:t>A sequence of vertices such that the edges between each vertex is in the graph</a:t>
            </a:r>
            <a:endParaRPr sz="1800">
              <a:solidFill>
                <a:schemeClr val="lt1"/>
              </a:solidFill>
              <a:latin typeface="Proxima Nova"/>
              <a:ea typeface="Proxima Nova"/>
              <a:cs typeface="Proxima Nova"/>
              <a:sym typeface="Proxima Nova"/>
            </a:endParaRPr>
          </a:p>
          <a:p>
            <a:pPr indent="0" lvl="0" marL="0" rtl="0" algn="ctr">
              <a:lnSpc>
                <a:spcPct val="115000"/>
              </a:lnSpc>
              <a:spcBef>
                <a:spcPts val="1200"/>
              </a:spcBef>
              <a:spcAft>
                <a:spcPts val="0"/>
              </a:spcAft>
              <a:buNone/>
            </a:pPr>
            <a:r>
              <a:rPr i="1" lang="en" sz="1800">
                <a:solidFill>
                  <a:schemeClr val="lt1"/>
                </a:solidFill>
                <a:latin typeface="Proxima Nova"/>
                <a:ea typeface="Proxima Nova"/>
                <a:cs typeface="Proxima Nova"/>
                <a:sym typeface="Proxima Nova"/>
              </a:rPr>
              <a:t>A path is</a:t>
            </a:r>
            <a:endParaRPr i="1" sz="1800">
              <a:solidFill>
                <a:schemeClr val="lt1"/>
              </a:solidFill>
              <a:latin typeface="Proxima Nova"/>
              <a:ea typeface="Proxima Nova"/>
              <a:cs typeface="Proxima Nova"/>
              <a:sym typeface="Proxima Nova"/>
            </a:endParaRPr>
          </a:p>
          <a:p>
            <a:pPr indent="0" lvl="0" marL="0" rtl="0" algn="ctr">
              <a:lnSpc>
                <a:spcPct val="115000"/>
              </a:lnSpc>
              <a:spcBef>
                <a:spcPts val="1200"/>
              </a:spcBef>
              <a:spcAft>
                <a:spcPts val="1200"/>
              </a:spcAft>
              <a:buNone/>
            </a:pPr>
            <a:r>
              <a:rPr lang="en" sz="1800">
                <a:solidFill>
                  <a:schemeClr val="lt1"/>
                </a:solidFill>
                <a:latin typeface="Proxima Nova"/>
                <a:ea typeface="Proxima Nova"/>
                <a:cs typeface="Proxima Nova"/>
                <a:sym typeface="Proxima Nova"/>
              </a:rPr>
              <a:t>A walk with distinct vertices (i.e. no repeated vertices)</a:t>
            </a:r>
            <a:endParaRPr sz="1800">
              <a:solidFill>
                <a:schemeClr val="lt1"/>
              </a:solidFill>
              <a:latin typeface="Proxima Nova"/>
              <a:ea typeface="Proxima Nova"/>
              <a:cs typeface="Proxima Nova"/>
              <a:sym typeface="Proxima Nova"/>
            </a:endParaRPr>
          </a:p>
        </p:txBody>
      </p:sp>
      <p:pic>
        <p:nvPicPr>
          <p:cNvPr id="306" name="Google Shape;306;p48"/>
          <p:cNvPicPr preferRelativeResize="0"/>
          <p:nvPr/>
        </p:nvPicPr>
        <p:blipFill>
          <a:blip r:embed="rId3">
            <a:alphaModFix/>
          </a:blip>
          <a:stretch>
            <a:fillRect/>
          </a:stretch>
        </p:blipFill>
        <p:spPr>
          <a:xfrm>
            <a:off x="712717" y="1285030"/>
            <a:ext cx="3512325" cy="29392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Graph Theory - Connected</a:t>
            </a:r>
            <a:endParaRPr>
              <a:solidFill>
                <a:schemeClr val="lt1"/>
              </a:solidFill>
            </a:endParaRPr>
          </a:p>
        </p:txBody>
      </p:sp>
      <p:sp>
        <p:nvSpPr>
          <p:cNvPr id="312" name="Google Shape;312;p49"/>
          <p:cNvSpPr txBox="1"/>
          <p:nvPr/>
        </p:nvSpPr>
        <p:spPr>
          <a:xfrm>
            <a:off x="5077260" y="2128230"/>
            <a:ext cx="3378600" cy="1252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i="1" lang="en" sz="1800">
                <a:solidFill>
                  <a:schemeClr val="lt1"/>
                </a:solidFill>
                <a:latin typeface="Proxima Nova"/>
                <a:ea typeface="Proxima Nova"/>
                <a:cs typeface="Proxima Nova"/>
                <a:sym typeface="Proxima Nova"/>
              </a:rPr>
              <a:t>A graph is connected if</a:t>
            </a:r>
            <a:r>
              <a:rPr lang="en" sz="1800">
                <a:solidFill>
                  <a:schemeClr val="lt1"/>
                </a:solidFill>
                <a:latin typeface="Proxima Nova"/>
                <a:ea typeface="Proxima Nova"/>
                <a:cs typeface="Proxima Nova"/>
                <a:sym typeface="Proxima Nova"/>
              </a:rPr>
              <a:t> </a:t>
            </a:r>
            <a:endParaRPr sz="1800">
              <a:solidFill>
                <a:schemeClr val="lt1"/>
              </a:solidFill>
              <a:latin typeface="Proxima Nova"/>
              <a:ea typeface="Proxima Nova"/>
              <a:cs typeface="Proxima Nova"/>
              <a:sym typeface="Proxima Nova"/>
            </a:endParaRPr>
          </a:p>
          <a:p>
            <a:pPr indent="0" lvl="0" marL="0" rtl="0" algn="ctr">
              <a:lnSpc>
                <a:spcPct val="115000"/>
              </a:lnSpc>
              <a:spcBef>
                <a:spcPts val="1200"/>
              </a:spcBef>
              <a:spcAft>
                <a:spcPts val="1200"/>
              </a:spcAft>
              <a:buNone/>
            </a:pPr>
            <a:r>
              <a:rPr lang="en" sz="1800">
                <a:solidFill>
                  <a:schemeClr val="lt1"/>
                </a:solidFill>
                <a:latin typeface="Proxima Nova"/>
                <a:ea typeface="Proxima Nova"/>
                <a:cs typeface="Proxima Nova"/>
                <a:sym typeface="Proxima Nova"/>
              </a:rPr>
              <a:t>Every pair of vertices can be joined by a path</a:t>
            </a:r>
            <a:r>
              <a:rPr lang="en" sz="1800">
                <a:solidFill>
                  <a:schemeClr val="lt1"/>
                </a:solidFill>
                <a:latin typeface="Proxima Nova"/>
                <a:ea typeface="Proxima Nova"/>
                <a:cs typeface="Proxima Nova"/>
                <a:sym typeface="Proxima Nova"/>
              </a:rPr>
              <a:t> </a:t>
            </a:r>
            <a:endParaRPr>
              <a:solidFill>
                <a:schemeClr val="lt1"/>
              </a:solidFill>
              <a:latin typeface="Proxima Nova"/>
              <a:ea typeface="Proxima Nova"/>
              <a:cs typeface="Proxima Nova"/>
              <a:sym typeface="Proxima Nova"/>
            </a:endParaRPr>
          </a:p>
        </p:txBody>
      </p:sp>
      <p:pic>
        <p:nvPicPr>
          <p:cNvPr id="313" name="Google Shape;313;p49"/>
          <p:cNvPicPr preferRelativeResize="0"/>
          <p:nvPr/>
        </p:nvPicPr>
        <p:blipFill>
          <a:blip r:embed="rId3">
            <a:alphaModFix/>
          </a:blip>
          <a:stretch>
            <a:fillRect/>
          </a:stretch>
        </p:blipFill>
        <p:spPr>
          <a:xfrm>
            <a:off x="981116" y="1831086"/>
            <a:ext cx="3524168" cy="18288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Graph Theory - Cycles</a:t>
            </a:r>
            <a:endParaRPr>
              <a:solidFill>
                <a:schemeClr val="lt1"/>
              </a:solidFill>
            </a:endParaRPr>
          </a:p>
        </p:txBody>
      </p:sp>
      <p:sp>
        <p:nvSpPr>
          <p:cNvPr id="319" name="Google Shape;319;p50"/>
          <p:cNvSpPr txBox="1"/>
          <p:nvPr/>
        </p:nvSpPr>
        <p:spPr>
          <a:xfrm>
            <a:off x="4800360" y="2128230"/>
            <a:ext cx="3932400" cy="1252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i="1" lang="en" sz="1800">
                <a:solidFill>
                  <a:schemeClr val="lt1"/>
                </a:solidFill>
                <a:latin typeface="Proxima Nova"/>
                <a:ea typeface="Proxima Nova"/>
                <a:cs typeface="Proxima Nova"/>
                <a:sym typeface="Proxima Nova"/>
              </a:rPr>
              <a:t>A cycle is</a:t>
            </a:r>
            <a:endParaRPr i="1" sz="1800">
              <a:solidFill>
                <a:schemeClr val="lt1"/>
              </a:solidFill>
              <a:latin typeface="Proxima Nova"/>
              <a:ea typeface="Proxima Nova"/>
              <a:cs typeface="Proxima Nova"/>
              <a:sym typeface="Proxima Nova"/>
            </a:endParaRPr>
          </a:p>
          <a:p>
            <a:pPr indent="0" lvl="0" marL="0" rtl="0" algn="ctr">
              <a:lnSpc>
                <a:spcPct val="115000"/>
              </a:lnSpc>
              <a:spcBef>
                <a:spcPts val="1200"/>
              </a:spcBef>
              <a:spcAft>
                <a:spcPts val="1200"/>
              </a:spcAft>
              <a:buNone/>
            </a:pPr>
            <a:r>
              <a:rPr lang="en" sz="1800">
                <a:solidFill>
                  <a:schemeClr val="lt1"/>
                </a:solidFill>
                <a:latin typeface="Proxima Nova"/>
                <a:ea typeface="Proxima Nova"/>
                <a:cs typeface="Proxima Nova"/>
                <a:sym typeface="Proxima Nova"/>
              </a:rPr>
              <a:t>a path of length ≥ 3 with the first and last vertex being repeated</a:t>
            </a:r>
            <a:endParaRPr/>
          </a:p>
        </p:txBody>
      </p:sp>
      <p:pic>
        <p:nvPicPr>
          <p:cNvPr id="320" name="Google Shape;320;p50"/>
          <p:cNvPicPr preferRelativeResize="0"/>
          <p:nvPr/>
        </p:nvPicPr>
        <p:blipFill>
          <a:blip r:embed="rId3">
            <a:alphaModFix/>
          </a:blip>
          <a:stretch>
            <a:fillRect/>
          </a:stretch>
        </p:blipFill>
        <p:spPr>
          <a:xfrm>
            <a:off x="1005840" y="1828800"/>
            <a:ext cx="3427079" cy="1828800"/>
          </a:xfrm>
          <a:prstGeom prst="rect">
            <a:avLst/>
          </a:prstGeom>
          <a:noFill/>
          <a:ln>
            <a:noFill/>
          </a:ln>
        </p:spPr>
      </p:pic>
      <p:sp>
        <p:nvSpPr>
          <p:cNvPr id="321" name="Google Shape;321;p50"/>
          <p:cNvSpPr txBox="1"/>
          <p:nvPr/>
        </p:nvSpPr>
        <p:spPr>
          <a:xfrm>
            <a:off x="266250" y="4426800"/>
            <a:ext cx="86115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i="1" lang="en" sz="1800">
                <a:solidFill>
                  <a:schemeClr val="lt1"/>
                </a:solidFill>
                <a:latin typeface="Proxima Nova"/>
                <a:ea typeface="Proxima Nova"/>
                <a:cs typeface="Proxima Nova"/>
                <a:sym typeface="Proxima Nova"/>
              </a:rPr>
              <a:t>Ex: The 1-5 walk and (1, 5) edge represents the </a:t>
            </a:r>
            <a:r>
              <a:rPr i="1" lang="en" sz="1800">
                <a:solidFill>
                  <a:schemeClr val="lt1"/>
                </a:solidFill>
                <a:latin typeface="Proxima Nova"/>
                <a:ea typeface="Proxima Nova"/>
                <a:cs typeface="Proxima Nova"/>
                <a:sym typeface="Proxima Nova"/>
              </a:rPr>
              <a:t>cycle</a:t>
            </a:r>
            <a:r>
              <a:rPr i="1" lang="en" sz="1800">
                <a:solidFill>
                  <a:schemeClr val="lt1"/>
                </a:solidFill>
                <a:latin typeface="Proxima Nova"/>
                <a:ea typeface="Proxima Nova"/>
                <a:cs typeface="Proxima Nova"/>
                <a:sym typeface="Proxima Nova"/>
              </a:rPr>
              <a:t> of the </a:t>
            </a:r>
            <a:r>
              <a:rPr i="1" lang="en" sz="1800">
                <a:solidFill>
                  <a:schemeClr val="lt1"/>
                </a:solidFill>
                <a:latin typeface="Proxima Nova"/>
                <a:ea typeface="Proxima Nova"/>
                <a:cs typeface="Proxima Nova"/>
                <a:sym typeface="Proxima Nova"/>
              </a:rPr>
              <a:t>vertices</a:t>
            </a:r>
            <a:r>
              <a:rPr i="1" lang="en" sz="1800">
                <a:solidFill>
                  <a:schemeClr val="lt1"/>
                </a:solidFill>
                <a:latin typeface="Proxima Nova"/>
                <a:ea typeface="Proxima Nova"/>
                <a:cs typeface="Proxima Nova"/>
                <a:sym typeface="Proxima Nova"/>
              </a:rPr>
              <a:t> (1, 2, 3, 4, 5, 1)</a:t>
            </a:r>
            <a:endParaRPr i="1" sz="1800">
              <a:solidFill>
                <a:schemeClr val="lt1"/>
              </a:solidFill>
              <a:latin typeface="Proxima Nova"/>
              <a:ea typeface="Proxima Nova"/>
              <a:cs typeface="Proxima Nova"/>
              <a:sym typeface="Proxima Nov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Graph Theory - Trees</a:t>
            </a:r>
            <a:endParaRPr>
              <a:solidFill>
                <a:schemeClr val="lt1"/>
              </a:solidFill>
            </a:endParaRPr>
          </a:p>
        </p:txBody>
      </p:sp>
      <p:sp>
        <p:nvSpPr>
          <p:cNvPr id="327" name="Google Shape;327;p51"/>
          <p:cNvSpPr txBox="1"/>
          <p:nvPr>
            <p:ph idx="1" type="body"/>
          </p:nvPr>
        </p:nvSpPr>
        <p:spPr>
          <a:xfrm>
            <a:off x="311700" y="1197650"/>
            <a:ext cx="3834300" cy="3815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A Tree is a Graph that is</a:t>
            </a:r>
            <a:endParaRPr>
              <a:solidFill>
                <a:schemeClr val="lt1"/>
              </a:solidFill>
            </a:endParaRPr>
          </a:p>
          <a:p>
            <a:pPr indent="-330200" lvl="1" marL="914400" rtl="0" algn="l">
              <a:spcBef>
                <a:spcPts val="0"/>
              </a:spcBef>
              <a:spcAft>
                <a:spcPts val="0"/>
              </a:spcAft>
              <a:buClr>
                <a:schemeClr val="lt1"/>
              </a:buClr>
              <a:buSzPts val="1600"/>
              <a:buChar char="○"/>
            </a:pPr>
            <a:r>
              <a:rPr lang="en" sz="1600">
                <a:solidFill>
                  <a:schemeClr val="lt1"/>
                </a:solidFill>
              </a:rPr>
              <a:t>Connected</a:t>
            </a:r>
            <a:endParaRPr sz="1600">
              <a:solidFill>
                <a:schemeClr val="lt1"/>
              </a:solidFill>
            </a:endParaRPr>
          </a:p>
          <a:p>
            <a:pPr indent="-330200" lvl="1" marL="914400" rtl="0" algn="l">
              <a:spcBef>
                <a:spcPts val="0"/>
              </a:spcBef>
              <a:spcAft>
                <a:spcPts val="0"/>
              </a:spcAft>
              <a:buClr>
                <a:schemeClr val="lt1"/>
              </a:buClr>
              <a:buSzPts val="1600"/>
              <a:buChar char="○"/>
            </a:pPr>
            <a:r>
              <a:rPr lang="en" sz="1600">
                <a:solidFill>
                  <a:schemeClr val="lt1"/>
                </a:solidFill>
              </a:rPr>
              <a:t>Acyclic</a:t>
            </a:r>
            <a:endParaRPr sz="1600">
              <a:solidFill>
                <a:schemeClr val="lt1"/>
              </a:solidFill>
            </a:endParaRPr>
          </a:p>
          <a:p>
            <a:pPr indent="-330200" lvl="1" marL="914400" rtl="0" algn="l">
              <a:spcBef>
                <a:spcPts val="0"/>
              </a:spcBef>
              <a:spcAft>
                <a:spcPts val="0"/>
              </a:spcAft>
              <a:buClr>
                <a:schemeClr val="lt1"/>
              </a:buClr>
              <a:buSzPts val="1600"/>
              <a:buChar char="○"/>
            </a:pPr>
            <a:r>
              <a:rPr i="1" lang="en" sz="1600">
                <a:solidFill>
                  <a:schemeClr val="lt1"/>
                </a:solidFill>
              </a:rPr>
              <a:t>*and undirected</a:t>
            </a:r>
            <a:endParaRPr i="1" sz="1600">
              <a:solidFill>
                <a:schemeClr val="lt1"/>
              </a:solidFill>
            </a:endParaRPr>
          </a:p>
          <a:p>
            <a:pPr indent="0" lvl="0" marL="0" rtl="0" algn="l">
              <a:spcBef>
                <a:spcPts val="1200"/>
              </a:spcBef>
              <a:spcAft>
                <a:spcPts val="0"/>
              </a:spcAft>
              <a:buNone/>
            </a:pPr>
            <a:r>
              <a:t/>
            </a:r>
            <a:endParaRPr i="1" sz="1600">
              <a:solidFill>
                <a:schemeClr val="lt1"/>
              </a:solidFill>
            </a:endParaRPr>
          </a:p>
          <a:p>
            <a:pPr indent="0" lvl="0" marL="0" rtl="0" algn="l">
              <a:spcBef>
                <a:spcPts val="1200"/>
              </a:spcBef>
              <a:spcAft>
                <a:spcPts val="0"/>
              </a:spcAft>
              <a:buNone/>
            </a:pPr>
            <a:r>
              <a:t/>
            </a:r>
            <a:endParaRPr i="1" sz="1600">
              <a:solidFill>
                <a:schemeClr val="lt1"/>
              </a:solidFill>
            </a:endParaRPr>
          </a:p>
          <a:p>
            <a:pPr indent="0" lvl="0" marL="0" rtl="0" algn="l">
              <a:spcBef>
                <a:spcPts val="1200"/>
              </a:spcBef>
              <a:spcAft>
                <a:spcPts val="0"/>
              </a:spcAft>
              <a:buNone/>
            </a:pPr>
            <a:r>
              <a:t/>
            </a:r>
            <a:endParaRPr i="1" sz="1600">
              <a:solidFill>
                <a:schemeClr val="lt1"/>
              </a:solidFill>
            </a:endParaRPr>
          </a:p>
          <a:p>
            <a:pPr indent="-330200" lvl="0" marL="457200" rtl="0" algn="l">
              <a:spcBef>
                <a:spcPts val="1200"/>
              </a:spcBef>
              <a:spcAft>
                <a:spcPts val="0"/>
              </a:spcAft>
              <a:buClr>
                <a:schemeClr val="lt1"/>
              </a:buClr>
              <a:buSzPts val="1600"/>
              <a:buChar char="●"/>
            </a:pPr>
            <a:r>
              <a:rPr lang="en" sz="1600">
                <a:solidFill>
                  <a:schemeClr val="lt1"/>
                </a:solidFill>
              </a:rPr>
              <a:t>I will use “Tree” and “Search Tree” </a:t>
            </a:r>
            <a:r>
              <a:rPr lang="en" sz="1600">
                <a:solidFill>
                  <a:schemeClr val="lt1"/>
                </a:solidFill>
              </a:rPr>
              <a:t>interchangeably</a:t>
            </a:r>
            <a:endParaRPr i="1" sz="1300">
              <a:solidFill>
                <a:schemeClr val="lt1"/>
              </a:solidFill>
            </a:endParaRPr>
          </a:p>
        </p:txBody>
      </p:sp>
      <p:pic>
        <p:nvPicPr>
          <p:cNvPr id="328" name="Google Shape;328;p51"/>
          <p:cNvPicPr preferRelativeResize="0"/>
          <p:nvPr/>
        </p:nvPicPr>
        <p:blipFill>
          <a:blip r:embed="rId3">
            <a:alphaModFix/>
          </a:blip>
          <a:stretch>
            <a:fillRect/>
          </a:stretch>
        </p:blipFill>
        <p:spPr>
          <a:xfrm>
            <a:off x="4145891" y="651510"/>
            <a:ext cx="1958645" cy="1645920"/>
          </a:xfrm>
          <a:prstGeom prst="rect">
            <a:avLst/>
          </a:prstGeom>
          <a:noFill/>
          <a:ln>
            <a:noFill/>
          </a:ln>
        </p:spPr>
      </p:pic>
      <p:pic>
        <p:nvPicPr>
          <p:cNvPr id="329" name="Google Shape;329;p51"/>
          <p:cNvPicPr preferRelativeResize="0"/>
          <p:nvPr/>
        </p:nvPicPr>
        <p:blipFill>
          <a:blip r:embed="rId4">
            <a:alphaModFix/>
          </a:blip>
          <a:stretch>
            <a:fillRect/>
          </a:stretch>
        </p:blipFill>
        <p:spPr>
          <a:xfrm>
            <a:off x="5217646" y="2571750"/>
            <a:ext cx="2366308" cy="2194560"/>
          </a:xfrm>
          <a:prstGeom prst="rect">
            <a:avLst/>
          </a:prstGeom>
          <a:noFill/>
          <a:ln>
            <a:noFill/>
          </a:ln>
        </p:spPr>
      </p:pic>
      <p:sp>
        <p:nvSpPr>
          <p:cNvPr id="330" name="Google Shape;330;p51"/>
          <p:cNvSpPr txBox="1"/>
          <p:nvPr/>
        </p:nvSpPr>
        <p:spPr>
          <a:xfrm>
            <a:off x="6738250" y="2217750"/>
            <a:ext cx="1582800" cy="307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i="1" lang="en" sz="800">
                <a:solidFill>
                  <a:schemeClr val="lt1"/>
                </a:solidFill>
                <a:latin typeface="Proxima Nova"/>
                <a:ea typeface="Proxima Nova"/>
                <a:cs typeface="Proxima Nova"/>
                <a:sym typeface="Proxima Nova"/>
              </a:rPr>
              <a:t>This is called a forest</a:t>
            </a:r>
            <a:endParaRPr i="1" sz="600"/>
          </a:p>
        </p:txBody>
      </p:sp>
      <p:pic>
        <p:nvPicPr>
          <p:cNvPr id="331" name="Google Shape;331;p51"/>
          <p:cNvPicPr preferRelativeResize="0"/>
          <p:nvPr/>
        </p:nvPicPr>
        <p:blipFill>
          <a:blip r:embed="rId5">
            <a:alphaModFix/>
          </a:blip>
          <a:stretch>
            <a:fillRect/>
          </a:stretch>
        </p:blipFill>
        <p:spPr>
          <a:xfrm>
            <a:off x="6765125" y="651500"/>
            <a:ext cx="1529050" cy="16459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pic>
        <p:nvPicPr>
          <p:cNvPr id="77" name="Google Shape;77;p16"/>
          <p:cNvPicPr preferRelativeResize="0"/>
          <p:nvPr/>
        </p:nvPicPr>
        <p:blipFill>
          <a:blip r:embed="rId3">
            <a:alphaModFix/>
          </a:blip>
          <a:stretch>
            <a:fillRect/>
          </a:stretch>
        </p:blipFill>
        <p:spPr>
          <a:xfrm>
            <a:off x="7198975" y="0"/>
            <a:ext cx="1945026" cy="2204350"/>
          </a:xfrm>
          <a:prstGeom prst="rect">
            <a:avLst/>
          </a:prstGeom>
          <a:noFill/>
          <a:ln>
            <a:noFill/>
          </a:ln>
        </p:spPr>
      </p:pic>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4000">
                <a:solidFill>
                  <a:schemeClr val="lt1"/>
                </a:solidFill>
              </a:rPr>
              <a:t>Artificial Intelligence</a:t>
            </a:r>
            <a:endParaRPr sz="4000">
              <a:solidFill>
                <a:schemeClr val="lt1"/>
              </a:solidFill>
            </a:endParaRPr>
          </a:p>
          <a:p>
            <a:pPr indent="0" lvl="0" marL="0" rtl="0" algn="l">
              <a:spcBef>
                <a:spcPts val="0"/>
              </a:spcBef>
              <a:spcAft>
                <a:spcPts val="0"/>
              </a:spcAft>
              <a:buSzPts val="990"/>
              <a:buNone/>
            </a:pPr>
            <a:r>
              <a:t/>
            </a:r>
            <a:endParaRPr sz="3020"/>
          </a:p>
        </p:txBody>
      </p:sp>
      <p:sp>
        <p:nvSpPr>
          <p:cNvPr id="79" name="Google Shape;79;p16"/>
          <p:cNvSpPr txBox="1"/>
          <p:nvPr>
            <p:ph idx="1" type="body"/>
          </p:nvPr>
        </p:nvSpPr>
        <p:spPr>
          <a:xfrm>
            <a:off x="311700" y="1375875"/>
            <a:ext cx="8520600" cy="3192900"/>
          </a:xfrm>
          <a:prstGeom prst="rect">
            <a:avLst/>
          </a:prstGeom>
        </p:spPr>
        <p:txBody>
          <a:bodyPr anchorCtr="0" anchor="t" bIns="91425" lIns="91425" spcFirstLastPara="1" rIns="91425" wrap="square" tIns="91425">
            <a:normAutofit/>
          </a:bodyPr>
          <a:lstStyle/>
          <a:p>
            <a:pPr indent="-457200" lvl="0" marL="457200" rtl="0" algn="l">
              <a:spcBef>
                <a:spcPts val="0"/>
              </a:spcBef>
              <a:spcAft>
                <a:spcPts val="0"/>
              </a:spcAft>
              <a:buClr>
                <a:schemeClr val="lt1"/>
              </a:buClr>
              <a:buSzPts val="3600"/>
              <a:buChar char="●"/>
            </a:pPr>
            <a:r>
              <a:rPr lang="en" sz="3600">
                <a:solidFill>
                  <a:schemeClr val="lt1"/>
                </a:solidFill>
              </a:rPr>
              <a:t>Pop culture icons</a:t>
            </a:r>
            <a:endParaRPr sz="3600">
              <a:solidFill>
                <a:schemeClr val="lt1"/>
              </a:solidFill>
            </a:endParaRPr>
          </a:p>
          <a:p>
            <a:pPr indent="-457200" lvl="1" marL="914400" rtl="0" algn="l">
              <a:spcBef>
                <a:spcPts val="0"/>
              </a:spcBef>
              <a:spcAft>
                <a:spcPts val="0"/>
              </a:spcAft>
              <a:buClr>
                <a:schemeClr val="lt1"/>
              </a:buClr>
              <a:buSzPts val="3600"/>
              <a:buChar char="○"/>
            </a:pPr>
            <a:r>
              <a:rPr lang="en" sz="3600">
                <a:solidFill>
                  <a:schemeClr val="lt1"/>
                </a:solidFill>
              </a:rPr>
              <a:t>Bogeymen: Terminator, 2001</a:t>
            </a:r>
            <a:endParaRPr sz="3600">
              <a:solidFill>
                <a:schemeClr val="lt1"/>
              </a:solidFill>
            </a:endParaRPr>
          </a:p>
          <a:p>
            <a:pPr indent="-457200" lvl="1" marL="914400" rtl="0" algn="l">
              <a:spcBef>
                <a:spcPts val="0"/>
              </a:spcBef>
              <a:spcAft>
                <a:spcPts val="0"/>
              </a:spcAft>
              <a:buClr>
                <a:schemeClr val="lt1"/>
              </a:buClr>
              <a:buSzPts val="3600"/>
              <a:buChar char="○"/>
            </a:pPr>
            <a:r>
              <a:rPr lang="en" sz="3600">
                <a:solidFill>
                  <a:schemeClr val="lt1"/>
                </a:solidFill>
              </a:rPr>
              <a:t>Examination of ourselves: Ex Machina, Asimov, Frankenstein</a:t>
            </a:r>
            <a:endParaRPr sz="3600">
              <a:solidFill>
                <a:schemeClr val="lt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Graph Theory - Are Trees Directed or Undirected</a:t>
            </a:r>
            <a:endParaRPr>
              <a:solidFill>
                <a:schemeClr val="lt1"/>
              </a:solidFill>
            </a:endParaRPr>
          </a:p>
        </p:txBody>
      </p:sp>
      <p:sp>
        <p:nvSpPr>
          <p:cNvPr id="337" name="Google Shape;337;p52"/>
          <p:cNvSpPr txBox="1"/>
          <p:nvPr/>
        </p:nvSpPr>
        <p:spPr>
          <a:xfrm>
            <a:off x="266250" y="4426800"/>
            <a:ext cx="86115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t/>
            </a:r>
            <a:endParaRPr i="1" sz="1800">
              <a:solidFill>
                <a:schemeClr val="lt1"/>
              </a:solidFill>
              <a:latin typeface="Proxima Nova"/>
              <a:ea typeface="Proxima Nova"/>
              <a:cs typeface="Proxima Nova"/>
              <a:sym typeface="Proxima Nova"/>
            </a:endParaRPr>
          </a:p>
        </p:txBody>
      </p:sp>
      <p:sp>
        <p:nvSpPr>
          <p:cNvPr id="338" name="Google Shape;338;p52"/>
          <p:cNvSpPr txBox="1"/>
          <p:nvPr/>
        </p:nvSpPr>
        <p:spPr>
          <a:xfrm>
            <a:off x="2056475" y="2010575"/>
            <a:ext cx="528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39" name="Google Shape;339;p52"/>
          <p:cNvSpPr txBox="1"/>
          <p:nvPr/>
        </p:nvSpPr>
        <p:spPr>
          <a:xfrm>
            <a:off x="752800" y="1175125"/>
            <a:ext cx="6738600" cy="14175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lt1"/>
              </a:buClr>
              <a:buSzPts val="1600"/>
              <a:buFont typeface="Proxima Nova"/>
              <a:buChar char="●"/>
            </a:pPr>
            <a:r>
              <a:rPr lang="en" sz="1800">
                <a:solidFill>
                  <a:schemeClr val="lt1"/>
                </a:solidFill>
                <a:latin typeface="Proxima Nova"/>
                <a:ea typeface="Proxima Nova"/>
                <a:cs typeface="Proxima Nova"/>
                <a:sym typeface="Proxima Nova"/>
              </a:rPr>
              <a:t>In Mathematics</a:t>
            </a:r>
            <a:endParaRPr sz="1800">
              <a:solidFill>
                <a:schemeClr val="lt1"/>
              </a:solidFill>
              <a:latin typeface="Proxima Nova"/>
              <a:ea typeface="Proxima Nova"/>
              <a:cs typeface="Proxima Nova"/>
              <a:sym typeface="Proxima Nova"/>
            </a:endParaRPr>
          </a:p>
          <a:p>
            <a:pPr indent="-342900" lvl="1" marL="914400" rtl="0" algn="l">
              <a:lnSpc>
                <a:spcPct val="115000"/>
              </a:lnSpc>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A Tree is undirected</a:t>
            </a:r>
            <a:endParaRPr sz="1800">
              <a:solidFill>
                <a:schemeClr val="lt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In Computer Science</a:t>
            </a:r>
            <a:endParaRPr sz="1800">
              <a:solidFill>
                <a:schemeClr val="lt1"/>
              </a:solidFill>
              <a:latin typeface="Proxima Nova"/>
              <a:ea typeface="Proxima Nova"/>
              <a:cs typeface="Proxima Nova"/>
              <a:sym typeface="Proxima Nova"/>
            </a:endParaRPr>
          </a:p>
          <a:p>
            <a:pPr indent="-342900" lvl="1" marL="914400" rtl="0" algn="l">
              <a:lnSpc>
                <a:spcPct val="115000"/>
              </a:lnSpc>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A Tree is directed and rooted</a:t>
            </a:r>
            <a:endParaRPr sz="1800">
              <a:solidFill>
                <a:schemeClr val="lt1"/>
              </a:solidFill>
              <a:latin typeface="Proxima Nova"/>
              <a:ea typeface="Proxima Nova"/>
              <a:cs typeface="Proxima Nova"/>
              <a:sym typeface="Proxima Nova"/>
            </a:endParaRPr>
          </a:p>
        </p:txBody>
      </p:sp>
      <p:sp>
        <p:nvSpPr>
          <p:cNvPr id="340" name="Google Shape;340;p52"/>
          <p:cNvSpPr txBox="1"/>
          <p:nvPr/>
        </p:nvSpPr>
        <p:spPr>
          <a:xfrm>
            <a:off x="752800" y="3788450"/>
            <a:ext cx="6858000" cy="9975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lt1"/>
              </a:buClr>
              <a:buSzPts val="1400"/>
              <a:buFont typeface="Proxima Nova"/>
              <a:buChar char="●"/>
            </a:pPr>
            <a:r>
              <a:rPr lang="en" sz="1600">
                <a:solidFill>
                  <a:schemeClr val="lt1"/>
                </a:solidFill>
                <a:latin typeface="Proxima Nova"/>
                <a:ea typeface="Proxima Nova"/>
                <a:cs typeface="Proxima Nova"/>
                <a:sym typeface="Proxima Nova"/>
              </a:rPr>
              <a:t>A Rooted Graph is</a:t>
            </a:r>
            <a:endParaRPr sz="1600">
              <a:solidFill>
                <a:schemeClr val="lt1"/>
              </a:solidFill>
              <a:latin typeface="Proxima Nova"/>
              <a:ea typeface="Proxima Nova"/>
              <a:cs typeface="Proxima Nova"/>
              <a:sym typeface="Proxima Nova"/>
            </a:endParaRPr>
          </a:p>
          <a:p>
            <a:pPr indent="-330200" lvl="1" marL="914400" rtl="0" algn="l">
              <a:lnSpc>
                <a:spcPct val="115000"/>
              </a:lnSpc>
              <a:spcBef>
                <a:spcPts val="0"/>
              </a:spcBef>
              <a:spcAft>
                <a:spcPts val="0"/>
              </a:spcAft>
              <a:buClr>
                <a:schemeClr val="lt1"/>
              </a:buClr>
              <a:buSzPts val="1600"/>
              <a:buFont typeface="Proxima Nova"/>
              <a:buChar char="○"/>
            </a:pPr>
            <a:r>
              <a:rPr lang="en" sz="1600">
                <a:solidFill>
                  <a:schemeClr val="lt1"/>
                </a:solidFill>
                <a:latin typeface="Proxima Nova"/>
                <a:ea typeface="Proxima Nova"/>
                <a:cs typeface="Proxima Nova"/>
                <a:sym typeface="Proxima Nova"/>
              </a:rPr>
              <a:t>A graph where one node is labeled in a specific way to differentiate it from the rest</a:t>
            </a:r>
            <a:endParaRPr sz="1600">
              <a:solidFill>
                <a:schemeClr val="lt1"/>
              </a:solidFill>
              <a:latin typeface="Proxima Nova"/>
              <a:ea typeface="Proxima Nova"/>
              <a:cs typeface="Proxima Nova"/>
              <a:sym typeface="Proxima Nov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Graph Theory - Trees 2</a:t>
            </a:r>
            <a:endParaRPr>
              <a:solidFill>
                <a:schemeClr val="lt1"/>
              </a:solidFill>
            </a:endParaRPr>
          </a:p>
        </p:txBody>
      </p:sp>
      <p:sp>
        <p:nvSpPr>
          <p:cNvPr id="346" name="Google Shape;346;p53"/>
          <p:cNvSpPr txBox="1"/>
          <p:nvPr/>
        </p:nvSpPr>
        <p:spPr>
          <a:xfrm>
            <a:off x="6545375" y="347375"/>
            <a:ext cx="2415000" cy="626400"/>
          </a:xfrm>
          <a:prstGeom prst="rect">
            <a:avLst/>
          </a:prstGeom>
          <a:noFill/>
          <a:ln>
            <a:noFill/>
          </a:ln>
        </p:spPr>
        <p:txBody>
          <a:bodyPr anchorCtr="0" anchor="t" bIns="91425" lIns="91425" spcFirstLastPara="1" rIns="91425" wrap="square" tIns="91425">
            <a:spAutoFit/>
          </a:bodyPr>
          <a:lstStyle/>
          <a:p>
            <a:pPr indent="-292100" lvl="0" marL="457200" rtl="0" algn="l">
              <a:lnSpc>
                <a:spcPct val="115000"/>
              </a:lnSpc>
              <a:spcBef>
                <a:spcPts val="0"/>
              </a:spcBef>
              <a:spcAft>
                <a:spcPts val="0"/>
              </a:spcAft>
              <a:buClr>
                <a:schemeClr val="lt1"/>
              </a:buClr>
              <a:buSzPts val="1000"/>
              <a:buFont typeface="Proxima Nova"/>
              <a:buChar char="●"/>
            </a:pPr>
            <a:r>
              <a:rPr lang="en" sz="1000">
                <a:solidFill>
                  <a:schemeClr val="lt1"/>
                </a:solidFill>
                <a:latin typeface="Proxima Nova"/>
                <a:ea typeface="Proxima Nova"/>
                <a:cs typeface="Proxima Nova"/>
                <a:sym typeface="Proxima Nova"/>
              </a:rPr>
              <a:t>A Tree is a Graph that is</a:t>
            </a:r>
            <a:endParaRPr sz="1000">
              <a:solidFill>
                <a:schemeClr val="lt1"/>
              </a:solidFill>
              <a:latin typeface="Proxima Nova"/>
              <a:ea typeface="Proxima Nova"/>
              <a:cs typeface="Proxima Nova"/>
              <a:sym typeface="Proxima Nova"/>
            </a:endParaRPr>
          </a:p>
          <a:p>
            <a:pPr indent="-279400" lvl="1" marL="914400" rtl="0" algn="l">
              <a:lnSpc>
                <a:spcPct val="115000"/>
              </a:lnSpc>
              <a:spcBef>
                <a:spcPts val="0"/>
              </a:spcBef>
              <a:spcAft>
                <a:spcPts val="0"/>
              </a:spcAft>
              <a:buClr>
                <a:schemeClr val="lt1"/>
              </a:buClr>
              <a:buSzPts val="800"/>
              <a:buFont typeface="Proxima Nova"/>
              <a:buChar char="○"/>
            </a:pPr>
            <a:r>
              <a:rPr lang="en" sz="800">
                <a:solidFill>
                  <a:schemeClr val="lt1"/>
                </a:solidFill>
                <a:latin typeface="Proxima Nova"/>
                <a:ea typeface="Proxima Nova"/>
                <a:cs typeface="Proxima Nova"/>
                <a:sym typeface="Proxima Nova"/>
              </a:rPr>
              <a:t>Connected</a:t>
            </a:r>
            <a:endParaRPr sz="800">
              <a:solidFill>
                <a:schemeClr val="lt1"/>
              </a:solidFill>
              <a:latin typeface="Proxima Nova"/>
              <a:ea typeface="Proxima Nova"/>
              <a:cs typeface="Proxima Nova"/>
              <a:sym typeface="Proxima Nova"/>
            </a:endParaRPr>
          </a:p>
          <a:p>
            <a:pPr indent="-279400" lvl="1" marL="914400" rtl="0" algn="l">
              <a:lnSpc>
                <a:spcPct val="115000"/>
              </a:lnSpc>
              <a:spcBef>
                <a:spcPts val="0"/>
              </a:spcBef>
              <a:spcAft>
                <a:spcPts val="0"/>
              </a:spcAft>
              <a:buClr>
                <a:schemeClr val="lt1"/>
              </a:buClr>
              <a:buSzPts val="800"/>
              <a:buFont typeface="Proxima Nova"/>
              <a:buChar char="○"/>
            </a:pPr>
            <a:r>
              <a:rPr lang="en" sz="800">
                <a:solidFill>
                  <a:schemeClr val="lt1"/>
                </a:solidFill>
                <a:latin typeface="Proxima Nova"/>
                <a:ea typeface="Proxima Nova"/>
                <a:cs typeface="Proxima Nova"/>
                <a:sym typeface="Proxima Nova"/>
              </a:rPr>
              <a:t>Acyclic</a:t>
            </a:r>
            <a:endParaRPr i="1" sz="500">
              <a:solidFill>
                <a:schemeClr val="lt1"/>
              </a:solidFill>
              <a:latin typeface="Proxima Nova"/>
              <a:ea typeface="Proxima Nova"/>
              <a:cs typeface="Proxima Nova"/>
              <a:sym typeface="Proxima Nova"/>
            </a:endParaRPr>
          </a:p>
        </p:txBody>
      </p:sp>
      <p:sp>
        <p:nvSpPr>
          <p:cNvPr id="347" name="Google Shape;347;p53"/>
          <p:cNvSpPr txBox="1"/>
          <p:nvPr/>
        </p:nvSpPr>
        <p:spPr>
          <a:xfrm>
            <a:off x="232050" y="1542925"/>
            <a:ext cx="20631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i="1" lang="en" sz="1000">
                <a:solidFill>
                  <a:schemeClr val="lt1"/>
                </a:solidFill>
                <a:latin typeface="Proxima Nova"/>
                <a:ea typeface="Proxima Nova"/>
                <a:cs typeface="Proxima Nova"/>
                <a:sym typeface="Proxima Nova"/>
              </a:rPr>
              <a:t>Example (2) from the previous slide</a:t>
            </a:r>
            <a:endParaRPr i="1" sz="500">
              <a:solidFill>
                <a:schemeClr val="lt1"/>
              </a:solidFill>
              <a:latin typeface="Proxima Nova"/>
              <a:ea typeface="Proxima Nova"/>
              <a:cs typeface="Proxima Nova"/>
              <a:sym typeface="Proxima Nova"/>
            </a:endParaRPr>
          </a:p>
        </p:txBody>
      </p:sp>
      <p:pic>
        <p:nvPicPr>
          <p:cNvPr id="348" name="Google Shape;348;p53"/>
          <p:cNvPicPr preferRelativeResize="0"/>
          <p:nvPr/>
        </p:nvPicPr>
        <p:blipFill>
          <a:blip r:embed="rId3">
            <a:alphaModFix/>
          </a:blip>
          <a:stretch>
            <a:fillRect/>
          </a:stretch>
        </p:blipFill>
        <p:spPr>
          <a:xfrm>
            <a:off x="232050" y="1817346"/>
            <a:ext cx="8679900" cy="1508809"/>
          </a:xfrm>
          <a:prstGeom prst="rect">
            <a:avLst/>
          </a:prstGeom>
          <a:noFill/>
          <a:ln>
            <a:noFill/>
          </a:ln>
        </p:spPr>
      </p:pic>
      <p:sp>
        <p:nvSpPr>
          <p:cNvPr id="349" name="Google Shape;349;p53"/>
          <p:cNvSpPr txBox="1"/>
          <p:nvPr/>
        </p:nvSpPr>
        <p:spPr>
          <a:xfrm>
            <a:off x="232050" y="3696175"/>
            <a:ext cx="3786000" cy="90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700">
                <a:solidFill>
                  <a:schemeClr val="lt1"/>
                </a:solidFill>
                <a:latin typeface="Proxima Nova"/>
                <a:ea typeface="Proxima Nova"/>
                <a:cs typeface="Proxima Nova"/>
                <a:sym typeface="Proxima Nova"/>
              </a:rPr>
              <a:t>Branching Factor: 4</a:t>
            </a:r>
            <a:endParaRPr sz="1700">
              <a:solidFill>
                <a:schemeClr val="lt1"/>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en" sz="1700">
                <a:solidFill>
                  <a:schemeClr val="lt1"/>
                </a:solidFill>
                <a:latin typeface="Proxima Nova"/>
                <a:ea typeface="Proxima Nova"/>
                <a:cs typeface="Proxima Nova"/>
                <a:sym typeface="Proxima Nova"/>
              </a:rPr>
              <a:t>Depth: 3</a:t>
            </a:r>
            <a:endParaRPr sz="1700">
              <a:solidFill>
                <a:schemeClr val="lt1"/>
              </a:solidFill>
              <a:latin typeface="Proxima Nova"/>
              <a:ea typeface="Proxima Nova"/>
              <a:cs typeface="Proxima Nova"/>
              <a:sym typeface="Proxima Nova"/>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Search Algorithms</a:t>
            </a:r>
            <a:endParaRPr>
              <a:solidFill>
                <a:schemeClr val="lt1"/>
              </a:solidFill>
            </a:endParaRPr>
          </a:p>
        </p:txBody>
      </p:sp>
      <p:sp>
        <p:nvSpPr>
          <p:cNvPr id="355" name="Google Shape;355;p54"/>
          <p:cNvSpPr txBox="1"/>
          <p:nvPr>
            <p:ph idx="1" type="body"/>
          </p:nvPr>
        </p:nvSpPr>
        <p:spPr>
          <a:xfrm>
            <a:off x="311700" y="863550"/>
            <a:ext cx="8520600" cy="3416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chemeClr val="lt1"/>
                </a:solidFill>
              </a:rPr>
              <a:t>Pathfinding is a subset of the problems search algorithms can solve.</a:t>
            </a:r>
            <a:endParaRPr>
              <a:solidFill>
                <a:schemeClr val="lt1"/>
              </a:solidFill>
            </a:endParaRPr>
          </a:p>
          <a:p>
            <a:pPr indent="0" lvl="0" marL="0" rtl="0" algn="l">
              <a:spcBef>
                <a:spcPts val="1200"/>
              </a:spcBef>
              <a:spcAft>
                <a:spcPts val="0"/>
              </a:spcAft>
              <a:buNone/>
            </a:pPr>
            <a:r>
              <a:t/>
            </a:r>
            <a:endParaRPr>
              <a:solidFill>
                <a:schemeClr val="lt1"/>
              </a:solidFill>
            </a:endParaRPr>
          </a:p>
          <a:p>
            <a:pPr indent="0" lvl="0" marL="0" rtl="0" algn="l">
              <a:spcBef>
                <a:spcPts val="1200"/>
              </a:spcBef>
              <a:spcAft>
                <a:spcPts val="1200"/>
              </a:spcAft>
              <a:buNone/>
            </a:pPr>
            <a:r>
              <a:rPr lang="en">
                <a:solidFill>
                  <a:schemeClr val="lt1"/>
                </a:solidFill>
              </a:rPr>
              <a:t>Any problem that can be represented with a search tree, can be solved using search algorithms. </a:t>
            </a:r>
            <a:endParaRPr>
              <a:solidFill>
                <a:schemeClr val="lt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Search Algorithms - Back to Pathfinding</a:t>
            </a:r>
            <a:endParaRPr>
              <a:solidFill>
                <a:schemeClr val="lt1"/>
              </a:solidFill>
            </a:endParaRPr>
          </a:p>
        </p:txBody>
      </p:sp>
      <p:pic>
        <p:nvPicPr>
          <p:cNvPr id="361" name="Google Shape;361;p55"/>
          <p:cNvPicPr preferRelativeResize="0"/>
          <p:nvPr/>
        </p:nvPicPr>
        <p:blipFill rotWithShape="1">
          <a:blip r:embed="rId3">
            <a:alphaModFix/>
          </a:blip>
          <a:srcRect b="24484" l="7562" r="5812" t="10845"/>
          <a:stretch/>
        </p:blipFill>
        <p:spPr>
          <a:xfrm>
            <a:off x="1140974" y="1310068"/>
            <a:ext cx="2838691" cy="2743199"/>
          </a:xfrm>
          <a:prstGeom prst="rect">
            <a:avLst/>
          </a:prstGeom>
          <a:noFill/>
          <a:ln>
            <a:noFill/>
          </a:ln>
        </p:spPr>
      </p:pic>
      <p:pic>
        <p:nvPicPr>
          <p:cNvPr id="362" name="Google Shape;362;p55"/>
          <p:cNvPicPr preferRelativeResize="0"/>
          <p:nvPr/>
        </p:nvPicPr>
        <p:blipFill>
          <a:blip r:embed="rId4">
            <a:alphaModFix/>
          </a:blip>
          <a:stretch>
            <a:fillRect/>
          </a:stretch>
        </p:blipFill>
        <p:spPr>
          <a:xfrm>
            <a:off x="5202905" y="1310075"/>
            <a:ext cx="2743201" cy="2743201"/>
          </a:xfrm>
          <a:prstGeom prst="rect">
            <a:avLst/>
          </a:prstGeom>
          <a:noFill/>
          <a:ln>
            <a:noFill/>
          </a:ln>
        </p:spPr>
      </p:pic>
      <p:sp>
        <p:nvSpPr>
          <p:cNvPr id="363" name="Google Shape;363;p55"/>
          <p:cNvSpPr txBox="1"/>
          <p:nvPr/>
        </p:nvSpPr>
        <p:spPr>
          <a:xfrm>
            <a:off x="238500" y="4411325"/>
            <a:ext cx="86670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700">
                <a:solidFill>
                  <a:schemeClr val="lt1"/>
                </a:solidFill>
                <a:latin typeface="Proxima Nova"/>
                <a:ea typeface="Proxima Nova"/>
                <a:cs typeface="Proxima Nova"/>
                <a:sym typeface="Proxima Nova"/>
              </a:rPr>
              <a:t>This pathfinding environment on the left can be represented as the graph on the right</a:t>
            </a:r>
            <a:endParaRPr sz="1700">
              <a:solidFill>
                <a:schemeClr val="lt1"/>
              </a:solidFill>
              <a:latin typeface="Proxima Nova"/>
              <a:ea typeface="Proxima Nova"/>
              <a:cs typeface="Proxima Nova"/>
              <a:sym typeface="Proxima Nov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Search Algorithms - Issues</a:t>
            </a:r>
            <a:endParaRPr>
              <a:solidFill>
                <a:schemeClr val="lt1"/>
              </a:solidFill>
            </a:endParaRPr>
          </a:p>
        </p:txBody>
      </p:sp>
      <p:pic>
        <p:nvPicPr>
          <p:cNvPr id="369" name="Google Shape;369;p56"/>
          <p:cNvPicPr preferRelativeResize="0"/>
          <p:nvPr/>
        </p:nvPicPr>
        <p:blipFill>
          <a:blip r:embed="rId3">
            <a:alphaModFix/>
          </a:blip>
          <a:stretch>
            <a:fillRect/>
          </a:stretch>
        </p:blipFill>
        <p:spPr>
          <a:xfrm>
            <a:off x="5485580" y="1290757"/>
            <a:ext cx="3110600" cy="3110626"/>
          </a:xfrm>
          <a:prstGeom prst="rect">
            <a:avLst/>
          </a:prstGeom>
          <a:noFill/>
          <a:ln>
            <a:noFill/>
          </a:ln>
        </p:spPr>
      </p:pic>
      <p:sp>
        <p:nvSpPr>
          <p:cNvPr id="370" name="Google Shape;370;p56"/>
          <p:cNvSpPr txBox="1"/>
          <p:nvPr/>
        </p:nvSpPr>
        <p:spPr>
          <a:xfrm>
            <a:off x="223200" y="1320300"/>
            <a:ext cx="4789500" cy="10989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Clearly not a tree. Its circular.</a:t>
            </a:r>
            <a:endParaRPr sz="1800">
              <a:solidFill>
                <a:schemeClr val="lt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What happens when we perform a Greedy Best Search on this graph?</a:t>
            </a:r>
            <a:endParaRPr sz="1800">
              <a:solidFill>
                <a:schemeClr val="lt1"/>
              </a:solidFill>
              <a:latin typeface="Proxima Nova"/>
              <a:ea typeface="Proxima Nova"/>
              <a:cs typeface="Proxima Nova"/>
              <a:sym typeface="Proxima Nov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Search Algorithms</a:t>
            </a:r>
            <a:endParaRPr>
              <a:solidFill>
                <a:schemeClr val="lt1"/>
              </a:solidFill>
            </a:endParaRPr>
          </a:p>
        </p:txBody>
      </p:sp>
      <p:sp>
        <p:nvSpPr>
          <p:cNvPr id="376" name="Google Shape;376;p57"/>
          <p:cNvSpPr txBox="1"/>
          <p:nvPr>
            <p:ph idx="1" type="body"/>
          </p:nvPr>
        </p:nvSpPr>
        <p:spPr>
          <a:xfrm>
            <a:off x="311700" y="863550"/>
            <a:ext cx="8520600" cy="34164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If our search ignores</a:t>
            </a:r>
            <a:r>
              <a:rPr lang="en">
                <a:solidFill>
                  <a:schemeClr val="lt1"/>
                </a:solidFill>
              </a:rPr>
              <a:t> vertices that are already discovered, we can ignore any cycles, which dynamically converts any graph into a tree</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Therefore, any problem that can be represented with a graph, can be solved using search algorithms</a:t>
            </a:r>
            <a:endParaRPr>
              <a:solidFill>
                <a:schemeClr val="l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p58"/>
          <p:cNvPicPr preferRelativeResize="0"/>
          <p:nvPr/>
        </p:nvPicPr>
        <p:blipFill>
          <a:blip r:embed="rId3">
            <a:alphaModFix/>
          </a:blip>
          <a:stretch>
            <a:fillRect/>
          </a:stretch>
        </p:blipFill>
        <p:spPr>
          <a:xfrm>
            <a:off x="2000275" y="0"/>
            <a:ext cx="5143450" cy="5143500"/>
          </a:xfrm>
          <a:prstGeom prst="rect">
            <a:avLst/>
          </a:prstGeom>
          <a:noFill/>
          <a:ln>
            <a:noFill/>
          </a:ln>
        </p:spPr>
      </p:pic>
      <p:sp>
        <p:nvSpPr>
          <p:cNvPr id="382" name="Google Shape;382;p58"/>
          <p:cNvSpPr/>
          <p:nvPr/>
        </p:nvSpPr>
        <p:spPr>
          <a:xfrm rot="-2699076">
            <a:off x="3598912" y="2768730"/>
            <a:ext cx="789343" cy="560029"/>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58"/>
          <p:cNvSpPr/>
          <p:nvPr/>
        </p:nvSpPr>
        <p:spPr>
          <a:xfrm rot="-2699076">
            <a:off x="3598912" y="1764355"/>
            <a:ext cx="789343" cy="560029"/>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8"/>
          <p:cNvSpPr/>
          <p:nvPr/>
        </p:nvSpPr>
        <p:spPr>
          <a:xfrm rot="-2699076">
            <a:off x="3598912" y="677380"/>
            <a:ext cx="789343" cy="560029"/>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8"/>
          <p:cNvSpPr/>
          <p:nvPr/>
        </p:nvSpPr>
        <p:spPr>
          <a:xfrm>
            <a:off x="4259850" y="2268750"/>
            <a:ext cx="624300" cy="606000"/>
          </a:xfrm>
          <a:prstGeom prst="noSmoking">
            <a:avLst>
              <a:gd fmla="val 0"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8"/>
          <p:cNvSpPr/>
          <p:nvPr/>
        </p:nvSpPr>
        <p:spPr>
          <a:xfrm>
            <a:off x="4259850" y="1181750"/>
            <a:ext cx="624300" cy="606000"/>
          </a:xfrm>
          <a:prstGeom prst="noSmoking">
            <a:avLst>
              <a:gd fmla="val 0"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8"/>
          <p:cNvSpPr/>
          <p:nvPr/>
        </p:nvSpPr>
        <p:spPr>
          <a:xfrm>
            <a:off x="4259850" y="94750"/>
            <a:ext cx="624300" cy="606000"/>
          </a:xfrm>
          <a:prstGeom prst="noSmoking">
            <a:avLst>
              <a:gd fmla="val 0"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8"/>
          <p:cNvSpPr/>
          <p:nvPr/>
        </p:nvSpPr>
        <p:spPr>
          <a:xfrm>
            <a:off x="3187550" y="94750"/>
            <a:ext cx="624300" cy="606000"/>
          </a:xfrm>
          <a:prstGeom prst="noSmoking">
            <a:avLst>
              <a:gd fmla="val 0"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8"/>
          <p:cNvSpPr/>
          <p:nvPr/>
        </p:nvSpPr>
        <p:spPr>
          <a:xfrm>
            <a:off x="2115250" y="94750"/>
            <a:ext cx="624300" cy="606000"/>
          </a:xfrm>
          <a:prstGeom prst="noSmoking">
            <a:avLst>
              <a:gd fmla="val 0"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58"/>
          <p:cNvSpPr/>
          <p:nvPr/>
        </p:nvSpPr>
        <p:spPr>
          <a:xfrm>
            <a:off x="2115250" y="1181750"/>
            <a:ext cx="624300" cy="606000"/>
          </a:xfrm>
          <a:prstGeom prst="noSmoking">
            <a:avLst>
              <a:gd fmla="val 0"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58"/>
          <p:cNvSpPr/>
          <p:nvPr/>
        </p:nvSpPr>
        <p:spPr>
          <a:xfrm>
            <a:off x="2074850" y="2268750"/>
            <a:ext cx="624300" cy="606000"/>
          </a:xfrm>
          <a:prstGeom prst="noSmoking">
            <a:avLst>
              <a:gd fmla="val 0"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58"/>
          <p:cNvSpPr/>
          <p:nvPr/>
        </p:nvSpPr>
        <p:spPr>
          <a:xfrm>
            <a:off x="2115250" y="3355750"/>
            <a:ext cx="624300" cy="606000"/>
          </a:xfrm>
          <a:prstGeom prst="noSmoking">
            <a:avLst>
              <a:gd fmla="val 0"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8"/>
          <p:cNvSpPr/>
          <p:nvPr/>
        </p:nvSpPr>
        <p:spPr>
          <a:xfrm>
            <a:off x="2074850" y="4442750"/>
            <a:ext cx="624300" cy="606000"/>
          </a:xfrm>
          <a:prstGeom prst="noSmoking">
            <a:avLst>
              <a:gd fmla="val 0"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58"/>
          <p:cNvSpPr/>
          <p:nvPr/>
        </p:nvSpPr>
        <p:spPr>
          <a:xfrm>
            <a:off x="3187550" y="4442750"/>
            <a:ext cx="624300" cy="606000"/>
          </a:xfrm>
          <a:prstGeom prst="noSmoking">
            <a:avLst>
              <a:gd fmla="val 0"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8"/>
          <p:cNvSpPr/>
          <p:nvPr/>
        </p:nvSpPr>
        <p:spPr>
          <a:xfrm rot="2700924">
            <a:off x="3700337" y="3947555"/>
            <a:ext cx="789343" cy="560029"/>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58"/>
          <p:cNvSpPr/>
          <p:nvPr/>
        </p:nvSpPr>
        <p:spPr>
          <a:xfrm>
            <a:off x="4344300" y="4507725"/>
            <a:ext cx="457200" cy="4629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8"/>
          <p:cNvSpPr/>
          <p:nvPr/>
        </p:nvSpPr>
        <p:spPr>
          <a:xfrm>
            <a:off x="4259850" y="4442750"/>
            <a:ext cx="624300" cy="606000"/>
          </a:xfrm>
          <a:prstGeom prst="noSmoking">
            <a:avLst>
              <a:gd fmla="val 0"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8"/>
          <p:cNvSpPr/>
          <p:nvPr/>
        </p:nvSpPr>
        <p:spPr>
          <a:xfrm>
            <a:off x="5332150" y="4436175"/>
            <a:ext cx="624300" cy="606000"/>
          </a:xfrm>
          <a:prstGeom prst="noSmoking">
            <a:avLst>
              <a:gd fmla="val 0"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8"/>
          <p:cNvSpPr/>
          <p:nvPr/>
        </p:nvSpPr>
        <p:spPr>
          <a:xfrm>
            <a:off x="6404450" y="4436175"/>
            <a:ext cx="624300" cy="606000"/>
          </a:xfrm>
          <a:prstGeom prst="noSmoking">
            <a:avLst>
              <a:gd fmla="val 0"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8"/>
          <p:cNvSpPr/>
          <p:nvPr/>
        </p:nvSpPr>
        <p:spPr>
          <a:xfrm>
            <a:off x="6441200" y="3355750"/>
            <a:ext cx="624300" cy="606000"/>
          </a:xfrm>
          <a:prstGeom prst="noSmoking">
            <a:avLst>
              <a:gd fmla="val 0"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8"/>
          <p:cNvSpPr/>
          <p:nvPr/>
        </p:nvSpPr>
        <p:spPr>
          <a:xfrm>
            <a:off x="6404450" y="2275325"/>
            <a:ext cx="624300" cy="606000"/>
          </a:xfrm>
          <a:prstGeom prst="noSmoking">
            <a:avLst>
              <a:gd fmla="val 0"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8"/>
          <p:cNvSpPr/>
          <p:nvPr/>
        </p:nvSpPr>
        <p:spPr>
          <a:xfrm>
            <a:off x="6404450" y="1194900"/>
            <a:ext cx="624300" cy="606000"/>
          </a:xfrm>
          <a:prstGeom prst="noSmoking">
            <a:avLst>
              <a:gd fmla="val 0"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8"/>
          <p:cNvSpPr/>
          <p:nvPr/>
        </p:nvSpPr>
        <p:spPr>
          <a:xfrm>
            <a:off x="6404450" y="114475"/>
            <a:ext cx="624300" cy="606000"/>
          </a:xfrm>
          <a:prstGeom prst="noSmoking">
            <a:avLst>
              <a:gd fmla="val 0"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8"/>
          <p:cNvSpPr/>
          <p:nvPr/>
        </p:nvSpPr>
        <p:spPr>
          <a:xfrm rot="-8099076">
            <a:off x="5743962" y="677380"/>
            <a:ext cx="789343" cy="560029"/>
          </a:xfrm>
          <a:prstGeom prs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8"/>
          <p:cNvSpPr/>
          <p:nvPr/>
        </p:nvSpPr>
        <p:spPr>
          <a:xfrm>
            <a:off x="5350525" y="94750"/>
            <a:ext cx="624300" cy="606000"/>
          </a:xfrm>
          <a:prstGeom prst="noSmoking">
            <a:avLst>
              <a:gd fmla="val 0"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8"/>
          <p:cNvSpPr txBox="1"/>
          <p:nvPr/>
        </p:nvSpPr>
        <p:spPr>
          <a:xfrm>
            <a:off x="0" y="0"/>
            <a:ext cx="2000400" cy="157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lt1"/>
                </a:solidFill>
                <a:latin typeface="Proxima Nova"/>
                <a:ea typeface="Proxima Nova"/>
                <a:cs typeface="Proxima Nova"/>
                <a:sym typeface="Proxima Nova"/>
              </a:rPr>
              <a:t>DFS is complete</a:t>
            </a:r>
            <a:r>
              <a:rPr lang="en" sz="1800">
                <a:solidFill>
                  <a:schemeClr val="lt1"/>
                </a:solidFill>
                <a:latin typeface="Proxima Nova"/>
                <a:ea typeface="Proxima Nova"/>
                <a:cs typeface="Proxima Nova"/>
                <a:sym typeface="Proxima Nova"/>
              </a:rPr>
              <a:t>. </a:t>
            </a:r>
            <a:endParaRPr sz="1800">
              <a:solidFill>
                <a:schemeClr val="lt1"/>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en" sz="1800">
                <a:solidFill>
                  <a:schemeClr val="lt1"/>
                </a:solidFill>
                <a:latin typeface="Proxima Nova"/>
                <a:ea typeface="Proxima Nova"/>
                <a:cs typeface="Proxima Nova"/>
                <a:sym typeface="Proxima Nova"/>
              </a:rPr>
              <a:t>So w</a:t>
            </a:r>
            <a:r>
              <a:rPr lang="en" sz="1800">
                <a:solidFill>
                  <a:schemeClr val="lt1"/>
                </a:solidFill>
                <a:latin typeface="Proxima Nova"/>
                <a:ea typeface="Proxima Nova"/>
                <a:cs typeface="Proxima Nova"/>
                <a:sym typeface="Proxima Nova"/>
              </a:rPr>
              <a:t>e know </a:t>
            </a:r>
            <a:r>
              <a:rPr lang="en" sz="1800">
                <a:solidFill>
                  <a:schemeClr val="lt1"/>
                </a:solidFill>
                <a:latin typeface="Proxima Nova"/>
                <a:ea typeface="Proxima Nova"/>
                <a:cs typeface="Proxima Nova"/>
                <a:sym typeface="Proxima Nova"/>
              </a:rPr>
              <a:t>there</a:t>
            </a:r>
            <a:r>
              <a:rPr lang="en" sz="1800">
                <a:solidFill>
                  <a:schemeClr val="lt1"/>
                </a:solidFill>
                <a:latin typeface="Proxima Nova"/>
                <a:ea typeface="Proxima Nova"/>
                <a:cs typeface="Proxima Nova"/>
                <a:sym typeface="Proxima Nova"/>
              </a:rPr>
              <a:t> is no solution</a:t>
            </a:r>
            <a:endParaRPr sz="1800">
              <a:solidFill>
                <a:schemeClr val="lt1"/>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82"/>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8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8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6"/>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39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0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4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9"/>
          <p:cNvSpPr txBox="1"/>
          <p:nvPr>
            <p:ph idx="1" type="body"/>
          </p:nvPr>
        </p:nvSpPr>
        <p:spPr>
          <a:xfrm>
            <a:off x="311700" y="1197650"/>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400">
                <a:solidFill>
                  <a:schemeClr val="lt1"/>
                </a:solidFill>
              </a:rPr>
              <a:t>Any problem that can be represented with a search tree, or a graph, can be solved using search algorithms</a:t>
            </a:r>
            <a:endParaRPr sz="2400">
              <a:solidFill>
                <a:schemeClr val="lt1"/>
              </a:solidFill>
            </a:endParaRPr>
          </a:p>
          <a:p>
            <a:pPr indent="0" lvl="0" marL="0" rtl="0" algn="ctr">
              <a:spcBef>
                <a:spcPts val="1200"/>
              </a:spcBef>
              <a:spcAft>
                <a:spcPts val="1200"/>
              </a:spcAft>
              <a:buNone/>
            </a:pPr>
            <a:r>
              <a:rPr lang="en">
                <a:solidFill>
                  <a:schemeClr val="lt1"/>
                </a:solidFill>
              </a:rPr>
              <a:t>So. What are some of these problems?</a:t>
            </a:r>
            <a:endParaRPr>
              <a:solidFill>
                <a:schemeClr val="lt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CSP</a:t>
            </a:r>
            <a:endParaRPr>
              <a:solidFill>
                <a:schemeClr val="lt1"/>
              </a:solidFill>
            </a:endParaRPr>
          </a:p>
        </p:txBody>
      </p:sp>
      <p:sp>
        <p:nvSpPr>
          <p:cNvPr id="417" name="Google Shape;417;p60"/>
          <p:cNvSpPr txBox="1"/>
          <p:nvPr/>
        </p:nvSpPr>
        <p:spPr>
          <a:xfrm>
            <a:off x="311700" y="1023025"/>
            <a:ext cx="8195100" cy="298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lt1"/>
                </a:solidFill>
                <a:latin typeface="Proxima Nova"/>
                <a:ea typeface="Proxima Nova"/>
                <a:cs typeface="Proxima Nova"/>
                <a:sym typeface="Proxima Nova"/>
              </a:rPr>
              <a:t>Constraint</a:t>
            </a:r>
            <a:r>
              <a:rPr lang="en" sz="1800">
                <a:solidFill>
                  <a:schemeClr val="lt1"/>
                </a:solidFill>
                <a:latin typeface="Proxima Nova"/>
                <a:ea typeface="Proxima Nova"/>
                <a:cs typeface="Proxima Nova"/>
                <a:sym typeface="Proxima Nova"/>
              </a:rPr>
              <a:t> Satisfaction Problem</a:t>
            </a:r>
            <a:endParaRPr sz="1800">
              <a:solidFill>
                <a:schemeClr val="lt1"/>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en" sz="1800">
                <a:solidFill>
                  <a:schemeClr val="lt1"/>
                </a:solidFill>
                <a:latin typeface="Proxima Nova"/>
                <a:ea typeface="Proxima Nova"/>
                <a:cs typeface="Proxima Nova"/>
                <a:sym typeface="Proxima Nova"/>
              </a:rPr>
              <a:t>Formal Definition</a:t>
            </a:r>
            <a:endParaRPr sz="1800">
              <a:solidFill>
                <a:schemeClr val="lt1"/>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en" sz="1800">
                <a:solidFill>
                  <a:schemeClr val="lt1"/>
                </a:solidFill>
                <a:latin typeface="Proxima Nova"/>
                <a:ea typeface="Proxima Nova"/>
                <a:cs typeface="Proxima Nova"/>
                <a:sym typeface="Proxima Nova"/>
              </a:rPr>
              <a:t>3 Tuple (</a:t>
            </a:r>
            <a:r>
              <a:rPr lang="en" sz="1800">
                <a:solidFill>
                  <a:schemeClr val="lt1"/>
                </a:solidFill>
                <a:latin typeface="Proxima Nova"/>
                <a:ea typeface="Proxima Nova"/>
                <a:cs typeface="Proxima Nova"/>
                <a:sym typeface="Proxima Nova"/>
              </a:rPr>
              <a:t>X, D, C)</a:t>
            </a:r>
            <a:endParaRPr sz="1800">
              <a:solidFill>
                <a:schemeClr val="lt1"/>
              </a:solidFill>
              <a:latin typeface="Proxima Nova"/>
              <a:ea typeface="Proxima Nova"/>
              <a:cs typeface="Proxima Nova"/>
              <a:sym typeface="Proxima Nova"/>
            </a:endParaRPr>
          </a:p>
          <a:p>
            <a:pPr indent="-342900" lvl="0" marL="457200" rtl="0" algn="l">
              <a:lnSpc>
                <a:spcPct val="115000"/>
              </a:lnSpc>
              <a:spcBef>
                <a:spcPts val="120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X is a set of variables</a:t>
            </a:r>
            <a:endParaRPr sz="1800">
              <a:solidFill>
                <a:schemeClr val="lt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D is the set of domains, one for each respective variable</a:t>
            </a:r>
            <a:endParaRPr sz="1800">
              <a:solidFill>
                <a:schemeClr val="lt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C is a set of constraints</a:t>
            </a:r>
            <a:endParaRPr sz="1800">
              <a:solidFill>
                <a:schemeClr val="lt1"/>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t/>
            </a:r>
            <a:endParaRPr sz="1800">
              <a:solidFill>
                <a:schemeClr val="lt1"/>
              </a:solidFill>
              <a:latin typeface="Proxima Nova"/>
              <a:ea typeface="Proxima Nova"/>
              <a:cs typeface="Proxima Nova"/>
              <a:sym typeface="Proxima Nov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1"/>
          <p:cNvSpPr txBox="1"/>
          <p:nvPr/>
        </p:nvSpPr>
        <p:spPr>
          <a:xfrm>
            <a:off x="311700" y="1023025"/>
            <a:ext cx="8195100" cy="34713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chemeClr val="lt1"/>
              </a:buClr>
              <a:buSzPts val="1800"/>
              <a:buFont typeface="Proxima Nova"/>
              <a:buAutoNum type="arabicPeriod"/>
            </a:pPr>
            <a:r>
              <a:rPr lang="en" sz="1800">
                <a:solidFill>
                  <a:schemeClr val="lt1"/>
                </a:solidFill>
                <a:latin typeface="Proxima Nova"/>
                <a:ea typeface="Proxima Nova"/>
                <a:cs typeface="Proxima Nova"/>
                <a:sym typeface="Proxima Nova"/>
              </a:rPr>
              <a:t>Define the constraints we want to satisfy</a:t>
            </a:r>
            <a:endParaRPr sz="1800">
              <a:solidFill>
                <a:schemeClr val="lt1"/>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1800">
              <a:solidFill>
                <a:schemeClr val="lt1"/>
              </a:solidFill>
              <a:latin typeface="Proxima Nova"/>
              <a:ea typeface="Proxima Nova"/>
              <a:cs typeface="Proxima Nova"/>
              <a:sym typeface="Proxima Nova"/>
            </a:endParaRPr>
          </a:p>
          <a:p>
            <a:pPr indent="-342900" lvl="0" marL="457200" rtl="0" algn="l">
              <a:lnSpc>
                <a:spcPct val="115000"/>
              </a:lnSpc>
              <a:spcBef>
                <a:spcPts val="1200"/>
              </a:spcBef>
              <a:spcAft>
                <a:spcPts val="0"/>
              </a:spcAft>
              <a:buClr>
                <a:schemeClr val="lt1"/>
              </a:buClr>
              <a:buSzPts val="1800"/>
              <a:buFont typeface="Proxima Nova"/>
              <a:buAutoNum type="arabicPeriod"/>
            </a:pPr>
            <a:r>
              <a:rPr lang="en" sz="1800">
                <a:solidFill>
                  <a:schemeClr val="lt1"/>
                </a:solidFill>
                <a:latin typeface="Proxima Nova"/>
                <a:ea typeface="Proxima Nova"/>
                <a:cs typeface="Proxima Nova"/>
                <a:sym typeface="Proxima Nova"/>
              </a:rPr>
              <a:t>Apply a DFS to </a:t>
            </a:r>
            <a:r>
              <a:rPr lang="en" sz="1800">
                <a:solidFill>
                  <a:schemeClr val="lt1"/>
                </a:solidFill>
                <a:latin typeface="Proxima Nova"/>
                <a:ea typeface="Proxima Nova"/>
                <a:cs typeface="Proxima Nova"/>
                <a:sym typeface="Proxima Nova"/>
              </a:rPr>
              <a:t>a search tree where we take each variable and assign it the next applicable value in its domain.</a:t>
            </a:r>
            <a:endParaRPr sz="1800">
              <a:solidFill>
                <a:schemeClr val="lt1"/>
              </a:solidFill>
              <a:latin typeface="Proxima Nova"/>
              <a:ea typeface="Proxima Nova"/>
              <a:cs typeface="Proxima Nova"/>
              <a:sym typeface="Proxima Nova"/>
            </a:endParaRPr>
          </a:p>
          <a:p>
            <a:pPr indent="0" lvl="0" marL="457200" rtl="0" algn="l">
              <a:lnSpc>
                <a:spcPct val="115000"/>
              </a:lnSpc>
              <a:spcBef>
                <a:spcPts val="1200"/>
              </a:spcBef>
              <a:spcAft>
                <a:spcPts val="0"/>
              </a:spcAft>
              <a:buNone/>
            </a:pPr>
            <a:r>
              <a:t/>
            </a:r>
            <a:endParaRPr sz="1800">
              <a:solidFill>
                <a:schemeClr val="lt1"/>
              </a:solidFill>
              <a:latin typeface="Proxima Nova"/>
              <a:ea typeface="Proxima Nova"/>
              <a:cs typeface="Proxima Nova"/>
              <a:sym typeface="Proxima Nova"/>
            </a:endParaRPr>
          </a:p>
          <a:p>
            <a:pPr indent="-342900" lvl="0" marL="457200" rtl="0" algn="l">
              <a:lnSpc>
                <a:spcPct val="115000"/>
              </a:lnSpc>
              <a:spcBef>
                <a:spcPts val="1200"/>
              </a:spcBef>
              <a:spcAft>
                <a:spcPts val="0"/>
              </a:spcAft>
              <a:buClr>
                <a:schemeClr val="lt1"/>
              </a:buClr>
              <a:buSzPts val="1800"/>
              <a:buFont typeface="Proxima Nova"/>
              <a:buAutoNum type="arabicPeriod"/>
            </a:pPr>
            <a:r>
              <a:rPr lang="en" sz="1800">
                <a:solidFill>
                  <a:schemeClr val="lt1"/>
                </a:solidFill>
                <a:latin typeface="Proxima Nova"/>
                <a:ea typeface="Proxima Nova"/>
                <a:cs typeface="Proxima Nova"/>
                <a:sym typeface="Proxima Nova"/>
              </a:rPr>
              <a:t>Backtrack if a constraint is violated </a:t>
            </a:r>
            <a:r>
              <a:rPr i="1" lang="en" sz="1800">
                <a:solidFill>
                  <a:schemeClr val="lt1"/>
                </a:solidFill>
                <a:latin typeface="Proxima Nova"/>
                <a:ea typeface="Proxima Nova"/>
                <a:cs typeface="Proxima Nova"/>
                <a:sym typeface="Proxima Nova"/>
              </a:rPr>
              <a:t>(Backtracking)</a:t>
            </a:r>
            <a:endParaRPr i="1" sz="1800">
              <a:solidFill>
                <a:schemeClr val="lt1"/>
              </a:solidFill>
              <a:latin typeface="Proxima Nova"/>
              <a:ea typeface="Proxima Nova"/>
              <a:cs typeface="Proxima Nova"/>
              <a:sym typeface="Proxima Nova"/>
            </a:endParaRPr>
          </a:p>
          <a:p>
            <a:pPr indent="0" lvl="0" marL="457200" rtl="0" algn="l">
              <a:lnSpc>
                <a:spcPct val="115000"/>
              </a:lnSpc>
              <a:spcBef>
                <a:spcPts val="1200"/>
              </a:spcBef>
              <a:spcAft>
                <a:spcPts val="0"/>
              </a:spcAft>
              <a:buNone/>
            </a:pPr>
            <a:r>
              <a:t/>
            </a:r>
            <a:endParaRPr i="1" sz="1800">
              <a:solidFill>
                <a:schemeClr val="lt1"/>
              </a:solidFill>
              <a:latin typeface="Proxima Nova"/>
              <a:ea typeface="Proxima Nova"/>
              <a:cs typeface="Proxima Nova"/>
              <a:sym typeface="Proxima Nova"/>
            </a:endParaRPr>
          </a:p>
          <a:p>
            <a:pPr indent="-342900" lvl="0" marL="457200" rtl="0" algn="l">
              <a:lnSpc>
                <a:spcPct val="115000"/>
              </a:lnSpc>
              <a:spcBef>
                <a:spcPts val="1200"/>
              </a:spcBef>
              <a:spcAft>
                <a:spcPts val="0"/>
              </a:spcAft>
              <a:buClr>
                <a:schemeClr val="lt1"/>
              </a:buClr>
              <a:buSzPts val="1800"/>
              <a:buFont typeface="Proxima Nova"/>
              <a:buAutoNum type="arabicPeriod"/>
            </a:pPr>
            <a:r>
              <a:rPr lang="en" sz="1800">
                <a:solidFill>
                  <a:schemeClr val="lt1"/>
                </a:solidFill>
                <a:latin typeface="Proxima Nova"/>
                <a:ea typeface="Proxima Nova"/>
                <a:cs typeface="Proxima Nova"/>
                <a:sym typeface="Proxima Nova"/>
              </a:rPr>
              <a:t>Finish when every variable is assigned a value and no constraint is violated</a:t>
            </a:r>
            <a:endParaRPr sz="1800">
              <a:solidFill>
                <a:schemeClr val="lt1"/>
              </a:solidFill>
              <a:latin typeface="Proxima Nova"/>
              <a:ea typeface="Proxima Nova"/>
              <a:cs typeface="Proxima Nova"/>
              <a:sym typeface="Proxima Nova"/>
            </a:endParaRPr>
          </a:p>
        </p:txBody>
      </p:sp>
      <p:sp>
        <p:nvSpPr>
          <p:cNvPr id="423" name="Google Shape;423;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CSP</a:t>
            </a:r>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4000">
                <a:solidFill>
                  <a:schemeClr val="lt1"/>
                </a:solidFill>
              </a:rPr>
              <a:t>Artificial Intelligence</a:t>
            </a:r>
            <a:endParaRPr sz="4000">
              <a:solidFill>
                <a:schemeClr val="lt1"/>
              </a:solidFill>
            </a:endParaRPr>
          </a:p>
          <a:p>
            <a:pPr indent="0" lvl="0" marL="0" rtl="0" algn="l">
              <a:spcBef>
                <a:spcPts val="0"/>
              </a:spcBef>
              <a:spcAft>
                <a:spcPts val="0"/>
              </a:spcAft>
              <a:buSzPts val="990"/>
              <a:buNone/>
            </a:pPr>
            <a:r>
              <a:t/>
            </a:r>
            <a:endParaRPr sz="3020"/>
          </a:p>
        </p:txBody>
      </p:sp>
      <p:sp>
        <p:nvSpPr>
          <p:cNvPr id="85" name="Google Shape;85;p17"/>
          <p:cNvSpPr txBox="1"/>
          <p:nvPr>
            <p:ph idx="1" type="body"/>
          </p:nvPr>
        </p:nvSpPr>
        <p:spPr>
          <a:xfrm>
            <a:off x="311700" y="1375875"/>
            <a:ext cx="8520600" cy="3192900"/>
          </a:xfrm>
          <a:prstGeom prst="rect">
            <a:avLst/>
          </a:prstGeom>
        </p:spPr>
        <p:txBody>
          <a:bodyPr anchorCtr="0" anchor="t" bIns="91425" lIns="91425" spcFirstLastPara="1" rIns="91425" wrap="square" tIns="91425">
            <a:normAutofit lnSpcReduction="10000"/>
          </a:bodyPr>
          <a:lstStyle/>
          <a:p>
            <a:pPr indent="-457200" lvl="0" marL="457200" rtl="0" algn="l">
              <a:spcBef>
                <a:spcPts val="0"/>
              </a:spcBef>
              <a:spcAft>
                <a:spcPts val="0"/>
              </a:spcAft>
              <a:buClr>
                <a:schemeClr val="lt1"/>
              </a:buClr>
              <a:buSzPts val="3600"/>
              <a:buChar char="●"/>
            </a:pPr>
            <a:r>
              <a:rPr lang="en" sz="3600">
                <a:solidFill>
                  <a:schemeClr val="lt1"/>
                </a:solidFill>
              </a:rPr>
              <a:t>Ubiquitous part of the modern world.</a:t>
            </a:r>
            <a:endParaRPr sz="3600">
              <a:solidFill>
                <a:schemeClr val="lt1"/>
              </a:solidFill>
            </a:endParaRPr>
          </a:p>
          <a:p>
            <a:pPr indent="-457200" lvl="1" marL="914400" rtl="0" algn="l">
              <a:spcBef>
                <a:spcPts val="0"/>
              </a:spcBef>
              <a:spcAft>
                <a:spcPts val="0"/>
              </a:spcAft>
              <a:buClr>
                <a:schemeClr val="lt1"/>
              </a:buClr>
              <a:buSzPts val="3600"/>
              <a:buChar char="○"/>
            </a:pPr>
            <a:r>
              <a:rPr lang="en" sz="3600">
                <a:solidFill>
                  <a:schemeClr val="lt1"/>
                </a:solidFill>
              </a:rPr>
              <a:t>Content delivery algorithms</a:t>
            </a:r>
            <a:endParaRPr sz="3600">
              <a:solidFill>
                <a:schemeClr val="lt1"/>
              </a:solidFill>
            </a:endParaRPr>
          </a:p>
          <a:p>
            <a:pPr indent="-457200" lvl="1" marL="914400" rtl="0" algn="l">
              <a:spcBef>
                <a:spcPts val="0"/>
              </a:spcBef>
              <a:spcAft>
                <a:spcPts val="0"/>
              </a:spcAft>
              <a:buClr>
                <a:schemeClr val="lt1"/>
              </a:buClr>
              <a:buSzPts val="3600"/>
              <a:buChar char="○"/>
            </a:pPr>
            <a:r>
              <a:rPr lang="en" sz="3600">
                <a:solidFill>
                  <a:schemeClr val="lt1"/>
                </a:solidFill>
              </a:rPr>
              <a:t>Data analysis - Makes free services profitable</a:t>
            </a:r>
            <a:endParaRPr sz="3600">
              <a:solidFill>
                <a:schemeClr val="lt1"/>
              </a:solidFill>
            </a:endParaRPr>
          </a:p>
          <a:p>
            <a:pPr indent="-457200" lvl="1" marL="914400" rtl="0" algn="l">
              <a:spcBef>
                <a:spcPts val="0"/>
              </a:spcBef>
              <a:spcAft>
                <a:spcPts val="0"/>
              </a:spcAft>
              <a:buClr>
                <a:schemeClr val="lt1"/>
              </a:buClr>
              <a:buSzPts val="3600"/>
              <a:buChar char="○"/>
            </a:pPr>
            <a:r>
              <a:rPr lang="en" sz="3600">
                <a:solidFill>
                  <a:schemeClr val="lt1"/>
                </a:solidFill>
              </a:rPr>
              <a:t>So many other tools</a:t>
            </a:r>
            <a:endParaRPr sz="3600">
              <a:solidFill>
                <a:schemeClr val="lt1"/>
              </a:solidFill>
            </a:endParaRPr>
          </a:p>
        </p:txBody>
      </p:sp>
      <p:pic>
        <p:nvPicPr>
          <p:cNvPr id="86" name="Google Shape;86;p17"/>
          <p:cNvPicPr preferRelativeResize="0"/>
          <p:nvPr/>
        </p:nvPicPr>
        <p:blipFill>
          <a:blip r:embed="rId3">
            <a:alphaModFix/>
          </a:blip>
          <a:stretch>
            <a:fillRect/>
          </a:stretch>
        </p:blipFill>
        <p:spPr>
          <a:xfrm>
            <a:off x="4998100" y="33625"/>
            <a:ext cx="1936751" cy="157522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Map Coloring Constraints</a:t>
            </a:r>
            <a:endParaRPr>
              <a:solidFill>
                <a:schemeClr val="lt1"/>
              </a:solidFill>
            </a:endParaRPr>
          </a:p>
        </p:txBody>
      </p:sp>
      <p:sp>
        <p:nvSpPr>
          <p:cNvPr id="429" name="Google Shape;429;p62"/>
          <p:cNvSpPr txBox="1"/>
          <p:nvPr>
            <p:ph idx="1" type="body"/>
          </p:nvPr>
        </p:nvSpPr>
        <p:spPr>
          <a:xfrm>
            <a:off x="4049150" y="1395500"/>
            <a:ext cx="4783200" cy="3093900"/>
          </a:xfrm>
          <a:prstGeom prst="rect">
            <a:avLst/>
          </a:prstGeom>
        </p:spPr>
        <p:txBody>
          <a:bodyPr anchorCtr="0" anchor="t" bIns="91425" lIns="91425" spcFirstLastPara="1" rIns="91425" wrap="square" tIns="91425">
            <a:noAutofit/>
          </a:bodyPr>
          <a:lstStyle/>
          <a:p>
            <a:pPr indent="0" lvl="0" marL="0" rtl="0" algn="ctr">
              <a:lnSpc>
                <a:spcPct val="95000"/>
              </a:lnSpc>
              <a:spcBef>
                <a:spcPts val="0"/>
              </a:spcBef>
              <a:spcAft>
                <a:spcPts val="0"/>
              </a:spcAft>
              <a:buNone/>
            </a:pPr>
            <a:r>
              <a:rPr lang="en" sz="2800">
                <a:solidFill>
                  <a:schemeClr val="lt1"/>
                </a:solidFill>
              </a:rPr>
              <a:t>Create a graph to define our constraints where:</a:t>
            </a:r>
            <a:endParaRPr sz="2800">
              <a:solidFill>
                <a:schemeClr val="lt1"/>
              </a:solidFill>
            </a:endParaRPr>
          </a:p>
          <a:p>
            <a:pPr indent="0" lvl="0" marL="0" rtl="0" algn="ctr">
              <a:lnSpc>
                <a:spcPct val="95000"/>
              </a:lnSpc>
              <a:spcBef>
                <a:spcPts val="1200"/>
              </a:spcBef>
              <a:spcAft>
                <a:spcPts val="0"/>
              </a:spcAft>
              <a:buNone/>
            </a:pPr>
            <a:r>
              <a:rPr lang="en" sz="2800">
                <a:solidFill>
                  <a:schemeClr val="lt1"/>
                </a:solidFill>
              </a:rPr>
              <a:t>Each </a:t>
            </a:r>
            <a:r>
              <a:rPr i="1" lang="en" sz="2800">
                <a:solidFill>
                  <a:schemeClr val="lt1"/>
                </a:solidFill>
              </a:rPr>
              <a:t>vertex</a:t>
            </a:r>
            <a:r>
              <a:rPr lang="en" sz="2800">
                <a:solidFill>
                  <a:schemeClr val="lt1"/>
                </a:solidFill>
              </a:rPr>
              <a:t> is a region</a:t>
            </a:r>
            <a:endParaRPr sz="2800">
              <a:solidFill>
                <a:schemeClr val="lt1"/>
              </a:solidFill>
            </a:endParaRPr>
          </a:p>
          <a:p>
            <a:pPr indent="0" lvl="0" marL="0" rtl="0" algn="ctr">
              <a:lnSpc>
                <a:spcPct val="95000"/>
              </a:lnSpc>
              <a:spcBef>
                <a:spcPts val="1200"/>
              </a:spcBef>
              <a:spcAft>
                <a:spcPts val="1200"/>
              </a:spcAft>
              <a:buNone/>
            </a:pPr>
            <a:r>
              <a:rPr lang="en" sz="2800">
                <a:solidFill>
                  <a:schemeClr val="lt1"/>
                </a:solidFill>
              </a:rPr>
              <a:t>Each </a:t>
            </a:r>
            <a:r>
              <a:rPr i="1" lang="en" sz="2800">
                <a:solidFill>
                  <a:schemeClr val="lt1"/>
                </a:solidFill>
              </a:rPr>
              <a:t>edge</a:t>
            </a:r>
            <a:r>
              <a:rPr lang="en" sz="2800">
                <a:solidFill>
                  <a:schemeClr val="lt1"/>
                </a:solidFill>
              </a:rPr>
              <a:t> is a border between two regions</a:t>
            </a:r>
            <a:endParaRPr sz="2800">
              <a:solidFill>
                <a:schemeClr val="lt1"/>
              </a:solidFill>
            </a:endParaRPr>
          </a:p>
        </p:txBody>
      </p:sp>
      <p:pic>
        <p:nvPicPr>
          <p:cNvPr descr="Preliminary Integrated Geologic Map Databases of the United States: The  Western States: California, Nevada, Arizona, Washington, Idaho, Utah (OFR  2005-1305)" id="430" name="Google Shape;430;p62"/>
          <p:cNvPicPr preferRelativeResize="0"/>
          <p:nvPr/>
        </p:nvPicPr>
        <p:blipFill rotWithShape="1">
          <a:blip r:embed="rId3">
            <a:alphaModFix/>
          </a:blip>
          <a:srcRect b="0" l="8866" r="8427" t="0"/>
          <a:stretch/>
        </p:blipFill>
        <p:spPr>
          <a:xfrm>
            <a:off x="1145826" y="976273"/>
            <a:ext cx="2463228" cy="39224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Map Coloring Constraints</a:t>
            </a:r>
            <a:endParaRPr>
              <a:solidFill>
                <a:schemeClr val="lt1"/>
              </a:solidFill>
            </a:endParaRPr>
          </a:p>
        </p:txBody>
      </p:sp>
      <p:sp>
        <p:nvSpPr>
          <p:cNvPr id="436" name="Google Shape;436;p63"/>
          <p:cNvSpPr txBox="1"/>
          <p:nvPr>
            <p:ph idx="1" type="body"/>
          </p:nvPr>
        </p:nvSpPr>
        <p:spPr>
          <a:xfrm>
            <a:off x="4983000" y="2169450"/>
            <a:ext cx="3815700" cy="1719000"/>
          </a:xfrm>
          <a:prstGeom prst="rect">
            <a:avLst/>
          </a:prstGeom>
        </p:spPr>
        <p:txBody>
          <a:bodyPr anchorCtr="0" anchor="ctr" bIns="91425" lIns="91425" spcFirstLastPara="1" rIns="91425" wrap="square" tIns="91425">
            <a:noAutofit/>
          </a:bodyPr>
          <a:lstStyle/>
          <a:p>
            <a:pPr indent="0" lvl="0" marL="0" rtl="0" algn="ctr">
              <a:lnSpc>
                <a:spcPct val="75000"/>
              </a:lnSpc>
              <a:spcBef>
                <a:spcPts val="0"/>
              </a:spcBef>
              <a:spcAft>
                <a:spcPts val="0"/>
              </a:spcAft>
              <a:buSzPts val="688"/>
              <a:buNone/>
            </a:pPr>
            <a:r>
              <a:rPr i="1" lang="en" sz="1512">
                <a:solidFill>
                  <a:schemeClr val="lt1"/>
                </a:solidFill>
              </a:rPr>
              <a:t>NOT THE SEARCH TREE. </a:t>
            </a:r>
            <a:endParaRPr i="1" sz="1512">
              <a:solidFill>
                <a:schemeClr val="lt1"/>
              </a:solidFill>
            </a:endParaRPr>
          </a:p>
          <a:p>
            <a:pPr indent="0" lvl="0" marL="0" rtl="0" algn="ctr">
              <a:lnSpc>
                <a:spcPct val="75000"/>
              </a:lnSpc>
              <a:spcBef>
                <a:spcPts val="1200"/>
              </a:spcBef>
              <a:spcAft>
                <a:spcPts val="0"/>
              </a:spcAft>
              <a:buSzPts val="688"/>
              <a:buNone/>
            </a:pPr>
            <a:r>
              <a:rPr i="1" lang="en" sz="1512">
                <a:solidFill>
                  <a:schemeClr val="lt1"/>
                </a:solidFill>
              </a:rPr>
              <a:t>Just a representation of our problem as a graph to define the constraints we must satisfy, namely:</a:t>
            </a:r>
            <a:endParaRPr i="1" sz="1512">
              <a:solidFill>
                <a:schemeClr val="lt1"/>
              </a:solidFill>
            </a:endParaRPr>
          </a:p>
          <a:p>
            <a:pPr indent="0" lvl="0" marL="0" rtl="0" algn="ctr">
              <a:lnSpc>
                <a:spcPct val="75000"/>
              </a:lnSpc>
              <a:spcBef>
                <a:spcPts val="1200"/>
              </a:spcBef>
              <a:spcAft>
                <a:spcPts val="1200"/>
              </a:spcAft>
              <a:buSzPts val="688"/>
              <a:buNone/>
            </a:pPr>
            <a:r>
              <a:rPr i="1" lang="en" sz="1512">
                <a:solidFill>
                  <a:schemeClr val="lt1"/>
                </a:solidFill>
              </a:rPr>
              <a:t>For every vertex, no vertex in its open </a:t>
            </a:r>
            <a:r>
              <a:rPr i="1" lang="en" sz="1512">
                <a:solidFill>
                  <a:schemeClr val="lt1"/>
                </a:solidFill>
              </a:rPr>
              <a:t>neighborhood</a:t>
            </a:r>
            <a:r>
              <a:rPr i="1" lang="en" sz="1512">
                <a:solidFill>
                  <a:schemeClr val="lt1"/>
                </a:solidFill>
              </a:rPr>
              <a:t> can have the same color as itself</a:t>
            </a:r>
            <a:endParaRPr i="1" sz="1512">
              <a:solidFill>
                <a:schemeClr val="lt1"/>
              </a:solidFill>
            </a:endParaRPr>
          </a:p>
        </p:txBody>
      </p:sp>
      <p:pic>
        <p:nvPicPr>
          <p:cNvPr descr="Preliminary Integrated Geologic Map Databases of the United States: The  Western States: California, Nevada, Arizona, Washington, Idaho, Utah (OFR  2005-1305)" id="437" name="Google Shape;437;p63"/>
          <p:cNvPicPr preferRelativeResize="0"/>
          <p:nvPr/>
        </p:nvPicPr>
        <p:blipFill>
          <a:blip r:embed="rId3">
            <a:alphaModFix/>
          </a:blip>
          <a:stretch>
            <a:fillRect/>
          </a:stretch>
        </p:blipFill>
        <p:spPr>
          <a:xfrm>
            <a:off x="211425" y="1509401"/>
            <a:ext cx="2307475" cy="3039075"/>
          </a:xfrm>
          <a:prstGeom prst="rect">
            <a:avLst/>
          </a:prstGeom>
          <a:noFill/>
          <a:ln>
            <a:noFill/>
          </a:ln>
        </p:spPr>
      </p:pic>
      <p:pic>
        <p:nvPicPr>
          <p:cNvPr id="438" name="Google Shape;438;p63"/>
          <p:cNvPicPr preferRelativeResize="0"/>
          <p:nvPr/>
        </p:nvPicPr>
        <p:blipFill>
          <a:blip r:embed="rId4">
            <a:alphaModFix/>
          </a:blip>
          <a:stretch>
            <a:fillRect/>
          </a:stretch>
        </p:blipFill>
        <p:spPr>
          <a:xfrm>
            <a:off x="2721300" y="1509412"/>
            <a:ext cx="2059303" cy="30390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Map Coloring Search Tree</a:t>
            </a:r>
            <a:endParaRPr>
              <a:solidFill>
                <a:schemeClr val="lt1"/>
              </a:solidFill>
            </a:endParaRPr>
          </a:p>
        </p:txBody>
      </p:sp>
      <p:sp>
        <p:nvSpPr>
          <p:cNvPr id="444" name="Google Shape;444;p64"/>
          <p:cNvSpPr txBox="1"/>
          <p:nvPr/>
        </p:nvSpPr>
        <p:spPr>
          <a:xfrm>
            <a:off x="222150" y="1463550"/>
            <a:ext cx="5038500" cy="3338100"/>
          </a:xfrm>
          <a:prstGeom prst="rect">
            <a:avLst/>
          </a:prstGeom>
          <a:noFill/>
          <a:ln>
            <a:noFill/>
          </a:ln>
        </p:spPr>
        <p:txBody>
          <a:bodyPr anchorCtr="0" anchor="ctr" bIns="91425" lIns="91425" spcFirstLastPara="1" rIns="91425" wrap="square" tIns="91425">
            <a:noAutofit/>
          </a:bodyPr>
          <a:lstStyle/>
          <a:p>
            <a:pPr indent="-355600" lvl="0" marL="457200" rtl="0" algn="l">
              <a:lnSpc>
                <a:spcPct val="115000"/>
              </a:lnSpc>
              <a:spcBef>
                <a:spcPts val="0"/>
              </a:spcBef>
              <a:spcAft>
                <a:spcPts val="0"/>
              </a:spcAft>
              <a:buClr>
                <a:schemeClr val="lt1"/>
              </a:buClr>
              <a:buSzPts val="2000"/>
              <a:buFont typeface="Proxima Nova"/>
              <a:buChar char="●"/>
            </a:pPr>
            <a:r>
              <a:rPr lang="en" sz="2000">
                <a:solidFill>
                  <a:schemeClr val="lt1"/>
                </a:solidFill>
                <a:latin typeface="Proxima Nova"/>
                <a:ea typeface="Proxima Nova"/>
                <a:cs typeface="Proxima Nova"/>
                <a:sym typeface="Proxima Nova"/>
              </a:rPr>
              <a:t>Each </a:t>
            </a:r>
            <a:r>
              <a:rPr i="1" lang="en" sz="2000">
                <a:solidFill>
                  <a:schemeClr val="lt1"/>
                </a:solidFill>
                <a:latin typeface="Proxima Nova"/>
                <a:ea typeface="Proxima Nova"/>
                <a:cs typeface="Proxima Nova"/>
                <a:sym typeface="Proxima Nova"/>
              </a:rPr>
              <a:t>vertex</a:t>
            </a:r>
            <a:r>
              <a:rPr lang="en" sz="2000">
                <a:solidFill>
                  <a:schemeClr val="lt1"/>
                </a:solidFill>
                <a:latin typeface="Proxima Nova"/>
                <a:ea typeface="Proxima Nova"/>
                <a:cs typeface="Proxima Nova"/>
                <a:sym typeface="Proxima Nova"/>
              </a:rPr>
              <a:t> is a region (variable)</a:t>
            </a:r>
            <a:endParaRPr sz="2000">
              <a:solidFill>
                <a:schemeClr val="lt1"/>
              </a:solidFill>
              <a:latin typeface="Proxima Nova"/>
              <a:ea typeface="Proxima Nova"/>
              <a:cs typeface="Proxima Nova"/>
              <a:sym typeface="Proxima Nova"/>
            </a:endParaRPr>
          </a:p>
          <a:p>
            <a:pPr indent="-355600" lvl="0" marL="457200" rtl="0" algn="l">
              <a:lnSpc>
                <a:spcPct val="115000"/>
              </a:lnSpc>
              <a:spcBef>
                <a:spcPts val="0"/>
              </a:spcBef>
              <a:spcAft>
                <a:spcPts val="0"/>
              </a:spcAft>
              <a:buClr>
                <a:schemeClr val="lt1"/>
              </a:buClr>
              <a:buSzPts val="2000"/>
              <a:buFont typeface="Proxima Nova"/>
              <a:buChar char="●"/>
            </a:pPr>
            <a:r>
              <a:rPr lang="en" sz="2000">
                <a:solidFill>
                  <a:schemeClr val="lt1"/>
                </a:solidFill>
                <a:latin typeface="Proxima Nova"/>
                <a:ea typeface="Proxima Nova"/>
                <a:cs typeface="Proxima Nova"/>
                <a:sym typeface="Proxima Nova"/>
              </a:rPr>
              <a:t>Each </a:t>
            </a:r>
            <a:r>
              <a:rPr i="1" lang="en" sz="2000">
                <a:solidFill>
                  <a:schemeClr val="lt1"/>
                </a:solidFill>
                <a:latin typeface="Proxima Nova"/>
                <a:ea typeface="Proxima Nova"/>
                <a:cs typeface="Proxima Nova"/>
                <a:sym typeface="Proxima Nova"/>
              </a:rPr>
              <a:t>edge</a:t>
            </a:r>
            <a:r>
              <a:rPr lang="en" sz="2000">
                <a:solidFill>
                  <a:schemeClr val="lt1"/>
                </a:solidFill>
                <a:latin typeface="Proxima Nova"/>
                <a:ea typeface="Proxima Nova"/>
                <a:cs typeface="Proxima Nova"/>
                <a:sym typeface="Proxima Nova"/>
              </a:rPr>
              <a:t> is a color </a:t>
            </a:r>
            <a:r>
              <a:rPr lang="en" sz="2000">
                <a:solidFill>
                  <a:schemeClr val="lt1"/>
                </a:solidFill>
                <a:latin typeface="Proxima Nova"/>
                <a:ea typeface="Proxima Nova"/>
                <a:cs typeface="Proxima Nova"/>
                <a:sym typeface="Proxima Nova"/>
              </a:rPr>
              <a:t>applied to that region (value in domain)</a:t>
            </a:r>
            <a:endParaRPr sz="2000">
              <a:solidFill>
                <a:schemeClr val="lt1"/>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2000">
              <a:solidFill>
                <a:schemeClr val="lt1"/>
              </a:solidFill>
              <a:latin typeface="Proxima Nova"/>
              <a:ea typeface="Proxima Nova"/>
              <a:cs typeface="Proxima Nova"/>
              <a:sym typeface="Proxima Nova"/>
            </a:endParaRPr>
          </a:p>
          <a:p>
            <a:pPr indent="-355600" lvl="0" marL="457200" rtl="0" algn="l">
              <a:lnSpc>
                <a:spcPct val="115000"/>
              </a:lnSpc>
              <a:spcBef>
                <a:spcPts val="1200"/>
              </a:spcBef>
              <a:spcAft>
                <a:spcPts val="0"/>
              </a:spcAft>
              <a:buClr>
                <a:schemeClr val="lt1"/>
              </a:buClr>
              <a:buSzPts val="2000"/>
              <a:buFont typeface="Proxima Nova"/>
              <a:buChar char="●"/>
            </a:pPr>
            <a:r>
              <a:rPr lang="en" sz="2000">
                <a:solidFill>
                  <a:schemeClr val="lt1"/>
                </a:solidFill>
                <a:latin typeface="Proxima Nova"/>
                <a:ea typeface="Proxima Nova"/>
                <a:cs typeface="Proxima Nova"/>
                <a:sym typeface="Proxima Nova"/>
              </a:rPr>
              <a:t>Backtrack if a constraint is violated</a:t>
            </a:r>
            <a:endParaRPr sz="2000">
              <a:solidFill>
                <a:schemeClr val="lt1"/>
              </a:solidFill>
              <a:latin typeface="Proxima Nova"/>
              <a:ea typeface="Proxima Nova"/>
              <a:cs typeface="Proxima Nova"/>
              <a:sym typeface="Proxima Nova"/>
            </a:endParaRPr>
          </a:p>
        </p:txBody>
      </p:sp>
      <p:pic>
        <p:nvPicPr>
          <p:cNvPr id="445" name="Google Shape;445;p64"/>
          <p:cNvPicPr preferRelativeResize="0"/>
          <p:nvPr/>
        </p:nvPicPr>
        <p:blipFill>
          <a:blip r:embed="rId3">
            <a:alphaModFix/>
          </a:blip>
          <a:stretch>
            <a:fillRect/>
          </a:stretch>
        </p:blipFill>
        <p:spPr>
          <a:xfrm>
            <a:off x="5040225" y="2389400"/>
            <a:ext cx="3690249" cy="14864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CSP</a:t>
            </a:r>
            <a:r>
              <a:rPr lang="en">
                <a:solidFill>
                  <a:schemeClr val="lt1"/>
                </a:solidFill>
              </a:rPr>
              <a:t> - Map Coloring Search Tree</a:t>
            </a:r>
            <a:endParaRPr>
              <a:solidFill>
                <a:schemeClr val="lt1"/>
              </a:solidFill>
            </a:endParaRPr>
          </a:p>
        </p:txBody>
      </p:sp>
      <p:pic>
        <p:nvPicPr>
          <p:cNvPr id="451" name="Google Shape;451;p65"/>
          <p:cNvPicPr preferRelativeResize="0"/>
          <p:nvPr/>
        </p:nvPicPr>
        <p:blipFill>
          <a:blip r:embed="rId3">
            <a:alphaModFix/>
          </a:blip>
          <a:stretch>
            <a:fillRect/>
          </a:stretch>
        </p:blipFill>
        <p:spPr>
          <a:xfrm>
            <a:off x="3725992" y="4163825"/>
            <a:ext cx="2142375" cy="862950"/>
          </a:xfrm>
          <a:prstGeom prst="rect">
            <a:avLst/>
          </a:prstGeom>
          <a:noFill/>
          <a:ln>
            <a:noFill/>
          </a:ln>
        </p:spPr>
      </p:pic>
      <p:pic>
        <p:nvPicPr>
          <p:cNvPr id="452" name="Google Shape;452;p65"/>
          <p:cNvPicPr preferRelativeResize="0"/>
          <p:nvPr/>
        </p:nvPicPr>
        <p:blipFill>
          <a:blip r:embed="rId4">
            <a:alphaModFix/>
          </a:blip>
          <a:stretch>
            <a:fillRect/>
          </a:stretch>
        </p:blipFill>
        <p:spPr>
          <a:xfrm>
            <a:off x="3726003" y="932555"/>
            <a:ext cx="2142374" cy="3161694"/>
          </a:xfrm>
          <a:prstGeom prst="rect">
            <a:avLst/>
          </a:prstGeom>
          <a:noFill/>
          <a:ln>
            <a:noFill/>
          </a:ln>
        </p:spPr>
      </p:pic>
      <p:pic>
        <p:nvPicPr>
          <p:cNvPr id="453" name="Google Shape;453;p65"/>
          <p:cNvPicPr preferRelativeResize="0"/>
          <p:nvPr/>
        </p:nvPicPr>
        <p:blipFill>
          <a:blip r:embed="rId5">
            <a:alphaModFix/>
          </a:blip>
          <a:stretch>
            <a:fillRect/>
          </a:stretch>
        </p:blipFill>
        <p:spPr>
          <a:xfrm>
            <a:off x="6048225" y="87550"/>
            <a:ext cx="2972826" cy="4939226"/>
          </a:xfrm>
          <a:prstGeom prst="rect">
            <a:avLst/>
          </a:prstGeom>
          <a:noFill/>
          <a:ln>
            <a:noFill/>
          </a:ln>
        </p:spPr>
      </p:pic>
      <p:sp>
        <p:nvSpPr>
          <p:cNvPr id="454" name="Google Shape;454;p65"/>
          <p:cNvSpPr txBox="1"/>
          <p:nvPr/>
        </p:nvSpPr>
        <p:spPr>
          <a:xfrm>
            <a:off x="-72950" y="1346250"/>
            <a:ext cx="3706800" cy="2334300"/>
          </a:xfrm>
          <a:prstGeom prst="rect">
            <a:avLst/>
          </a:prstGeom>
          <a:noFill/>
          <a:ln>
            <a:noFill/>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chemeClr val="lt1"/>
              </a:buClr>
              <a:buSzPts val="1400"/>
              <a:buFont typeface="Proxima Nova"/>
              <a:buChar char="●"/>
            </a:pPr>
            <a:r>
              <a:rPr lang="en">
                <a:solidFill>
                  <a:schemeClr val="lt1"/>
                </a:solidFill>
                <a:latin typeface="Proxima Nova"/>
                <a:ea typeface="Proxima Nova"/>
                <a:cs typeface="Proxima Nova"/>
                <a:sym typeface="Proxima Nova"/>
              </a:rPr>
              <a:t>Our search completes when we reach a leaf vertex without violating any constraints</a:t>
            </a:r>
            <a:endParaRPr>
              <a:solidFill>
                <a:schemeClr val="lt1"/>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a:solidFill>
                <a:schemeClr val="lt1"/>
              </a:solidFill>
              <a:latin typeface="Proxima Nova"/>
              <a:ea typeface="Proxima Nova"/>
              <a:cs typeface="Proxima Nova"/>
              <a:sym typeface="Proxima Nova"/>
            </a:endParaRPr>
          </a:p>
          <a:p>
            <a:pPr indent="-317500" lvl="0" marL="457200" rtl="0" algn="l">
              <a:lnSpc>
                <a:spcPct val="115000"/>
              </a:lnSpc>
              <a:spcBef>
                <a:spcPts val="1200"/>
              </a:spcBef>
              <a:spcAft>
                <a:spcPts val="0"/>
              </a:spcAft>
              <a:buClr>
                <a:schemeClr val="lt1"/>
              </a:buClr>
              <a:buSzPts val="1400"/>
              <a:buFont typeface="Proxima Nova"/>
              <a:buChar char="●"/>
            </a:pPr>
            <a:r>
              <a:rPr lang="en" sz="1500">
                <a:solidFill>
                  <a:schemeClr val="lt1"/>
                </a:solidFill>
                <a:latin typeface="Proxima Nova"/>
                <a:ea typeface="Proxima Nova"/>
                <a:cs typeface="Proxima Nova"/>
                <a:sym typeface="Proxima Nova"/>
              </a:rPr>
              <a:t>A leaf is </a:t>
            </a:r>
            <a:r>
              <a:rPr lang="en">
                <a:solidFill>
                  <a:schemeClr val="lt1"/>
                </a:solidFill>
                <a:latin typeface="Proxima Nova"/>
                <a:ea typeface="Proxima Nova"/>
                <a:cs typeface="Proxima Nova"/>
                <a:sym typeface="Proxima Nova"/>
              </a:rPr>
              <a:t>a</a:t>
            </a:r>
            <a:endParaRPr>
              <a:solidFill>
                <a:schemeClr val="lt1"/>
              </a:solidFill>
              <a:latin typeface="Proxima Nova"/>
              <a:ea typeface="Proxima Nova"/>
              <a:cs typeface="Proxima Nova"/>
              <a:sym typeface="Proxima Nova"/>
            </a:endParaRPr>
          </a:p>
          <a:p>
            <a:pPr indent="-311150" lvl="1" marL="914400" rtl="0" algn="l">
              <a:lnSpc>
                <a:spcPct val="115000"/>
              </a:lnSpc>
              <a:spcBef>
                <a:spcPts val="0"/>
              </a:spcBef>
              <a:spcAft>
                <a:spcPts val="0"/>
              </a:spcAft>
              <a:buClr>
                <a:schemeClr val="lt1"/>
              </a:buClr>
              <a:buSzPts val="1300"/>
              <a:buFont typeface="Proxima Nova"/>
              <a:buChar char="○"/>
            </a:pPr>
            <a:r>
              <a:rPr lang="en">
                <a:solidFill>
                  <a:schemeClr val="lt1"/>
                </a:solidFill>
                <a:latin typeface="Proxima Nova"/>
                <a:ea typeface="Proxima Nova"/>
                <a:cs typeface="Proxima Nova"/>
                <a:sym typeface="Proxima Nova"/>
              </a:rPr>
              <a:t>Vertex in a tree that is adjacent to only one other vertex</a:t>
            </a:r>
            <a:endParaRPr>
              <a:solidFill>
                <a:schemeClr val="lt1"/>
              </a:solidFill>
              <a:latin typeface="Proxima Nova"/>
              <a:ea typeface="Proxima Nova"/>
              <a:cs typeface="Proxima Nova"/>
              <a:sym typeface="Proxima Nova"/>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CSP </a:t>
            </a:r>
            <a:r>
              <a:rPr lang="en">
                <a:solidFill>
                  <a:schemeClr val="lt1"/>
                </a:solidFill>
              </a:rPr>
              <a:t>- Map Coloring Problem</a:t>
            </a:r>
            <a:endParaRPr>
              <a:solidFill>
                <a:schemeClr val="lt1"/>
              </a:solidFill>
            </a:endParaRPr>
          </a:p>
        </p:txBody>
      </p:sp>
      <p:pic>
        <p:nvPicPr>
          <p:cNvPr id="460" name="Google Shape;460;p66"/>
          <p:cNvPicPr preferRelativeResize="0"/>
          <p:nvPr/>
        </p:nvPicPr>
        <p:blipFill>
          <a:blip r:embed="rId3">
            <a:alphaModFix/>
          </a:blip>
          <a:stretch>
            <a:fillRect/>
          </a:stretch>
        </p:blipFill>
        <p:spPr>
          <a:xfrm>
            <a:off x="7777275" y="65650"/>
            <a:ext cx="1330249" cy="1963149"/>
          </a:xfrm>
          <a:prstGeom prst="rect">
            <a:avLst/>
          </a:prstGeom>
          <a:noFill/>
          <a:ln>
            <a:noFill/>
          </a:ln>
        </p:spPr>
      </p:pic>
      <p:sp>
        <p:nvSpPr>
          <p:cNvPr id="461" name="Google Shape;461;p66"/>
          <p:cNvSpPr txBox="1"/>
          <p:nvPr/>
        </p:nvSpPr>
        <p:spPr>
          <a:xfrm>
            <a:off x="140600" y="1436225"/>
            <a:ext cx="2207100" cy="389400"/>
          </a:xfrm>
          <a:prstGeom prst="rect">
            <a:avLst/>
          </a:prstGeom>
          <a:noFill/>
          <a:ln>
            <a:noFill/>
          </a:ln>
        </p:spPr>
        <p:txBody>
          <a:bodyPr anchorCtr="0" anchor="t" bIns="91425" lIns="91425" spcFirstLastPara="1" rIns="91425" wrap="square" tIns="91425">
            <a:spAutoFit/>
          </a:bodyPr>
          <a:lstStyle/>
          <a:p>
            <a:pPr indent="0" lvl="0" marL="0" rtl="0" algn="ctr">
              <a:lnSpc>
                <a:spcPct val="95000"/>
              </a:lnSpc>
              <a:spcBef>
                <a:spcPts val="0"/>
              </a:spcBef>
              <a:spcAft>
                <a:spcPts val="1200"/>
              </a:spcAft>
              <a:buNone/>
            </a:pPr>
            <a:r>
              <a:t/>
            </a:r>
            <a:endParaRPr/>
          </a:p>
        </p:txBody>
      </p:sp>
      <p:sp>
        <p:nvSpPr>
          <p:cNvPr id="462" name="Google Shape;462;p66"/>
          <p:cNvSpPr txBox="1"/>
          <p:nvPr/>
        </p:nvSpPr>
        <p:spPr>
          <a:xfrm>
            <a:off x="3072000" y="1768140"/>
            <a:ext cx="3000000" cy="418500"/>
          </a:xfrm>
          <a:prstGeom prst="rect">
            <a:avLst/>
          </a:prstGeom>
          <a:noFill/>
          <a:ln>
            <a:noFill/>
          </a:ln>
        </p:spPr>
        <p:txBody>
          <a:bodyPr anchorCtr="0" anchor="t" bIns="91425" lIns="91425" spcFirstLastPara="1" rIns="91425" wrap="square" tIns="91425">
            <a:spAutoFit/>
          </a:bodyPr>
          <a:lstStyle/>
          <a:p>
            <a:pPr indent="0" lvl="0" marL="0" rtl="0" algn="ctr">
              <a:lnSpc>
                <a:spcPct val="95000"/>
              </a:lnSpc>
              <a:spcBef>
                <a:spcPts val="0"/>
              </a:spcBef>
              <a:spcAft>
                <a:spcPts val="1200"/>
              </a:spcAft>
              <a:buNone/>
            </a:pPr>
            <a:r>
              <a:rPr i="1" lang="en" sz="1600">
                <a:solidFill>
                  <a:schemeClr val="lt1"/>
                </a:solidFill>
                <a:latin typeface="Proxima Nova"/>
                <a:ea typeface="Proxima Nova"/>
                <a:cs typeface="Proxima Nova"/>
                <a:sym typeface="Proxima Nova"/>
              </a:rPr>
              <a:t>Search Tree</a:t>
            </a:r>
            <a:endParaRPr/>
          </a:p>
        </p:txBody>
      </p:sp>
      <p:pic>
        <p:nvPicPr>
          <p:cNvPr id="463" name="Google Shape;463;p66"/>
          <p:cNvPicPr preferRelativeResize="0"/>
          <p:nvPr/>
        </p:nvPicPr>
        <p:blipFill>
          <a:blip r:embed="rId4">
            <a:alphaModFix/>
          </a:blip>
          <a:stretch>
            <a:fillRect/>
          </a:stretch>
        </p:blipFill>
        <p:spPr>
          <a:xfrm>
            <a:off x="0" y="2124814"/>
            <a:ext cx="9143997" cy="180827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CSP - Summary</a:t>
            </a:r>
            <a:endParaRPr>
              <a:solidFill>
                <a:schemeClr val="lt1"/>
              </a:solidFill>
            </a:endParaRPr>
          </a:p>
        </p:txBody>
      </p:sp>
      <p:sp>
        <p:nvSpPr>
          <p:cNvPr id="469" name="Google Shape;469;p67"/>
          <p:cNvSpPr txBox="1"/>
          <p:nvPr/>
        </p:nvSpPr>
        <p:spPr>
          <a:xfrm>
            <a:off x="223200" y="1320300"/>
            <a:ext cx="8750700" cy="3196500"/>
          </a:xfrm>
          <a:prstGeom prst="rect">
            <a:avLst/>
          </a:prstGeom>
          <a:noFill/>
          <a:ln>
            <a:noFill/>
          </a:ln>
        </p:spPr>
        <p:txBody>
          <a:bodyPr anchorCtr="0" anchor="ctr" bIns="91425" lIns="91425" spcFirstLastPara="1" rIns="91425" wrap="square" tIns="91425">
            <a:noAutofit/>
          </a:bodyPr>
          <a:lstStyle/>
          <a:p>
            <a:pPr indent="-355600" lvl="0" marL="457200" rtl="0" algn="l">
              <a:lnSpc>
                <a:spcPct val="115000"/>
              </a:lnSpc>
              <a:spcBef>
                <a:spcPts val="0"/>
              </a:spcBef>
              <a:spcAft>
                <a:spcPts val="0"/>
              </a:spcAft>
              <a:buClr>
                <a:schemeClr val="lt1"/>
              </a:buClr>
              <a:buSzPts val="2000"/>
              <a:buFont typeface="Proxima Nova"/>
              <a:buChar char="●"/>
            </a:pPr>
            <a:r>
              <a:rPr lang="en" sz="2000">
                <a:solidFill>
                  <a:schemeClr val="lt1"/>
                </a:solidFill>
                <a:latin typeface="Proxima Nova"/>
                <a:ea typeface="Proxima Nova"/>
                <a:cs typeface="Proxima Nova"/>
                <a:sym typeface="Proxima Nova"/>
              </a:rPr>
              <a:t>We defined a graph to easily represent the constraints we had to satisfy</a:t>
            </a:r>
            <a:endParaRPr sz="2000">
              <a:solidFill>
                <a:schemeClr val="lt1"/>
              </a:solidFill>
              <a:latin typeface="Proxima Nova"/>
              <a:ea typeface="Proxima Nova"/>
              <a:cs typeface="Proxima Nova"/>
              <a:sym typeface="Proxima Nova"/>
            </a:endParaRPr>
          </a:p>
          <a:p>
            <a:pPr indent="0" lvl="0" marL="457200" rtl="0" algn="l">
              <a:lnSpc>
                <a:spcPct val="115000"/>
              </a:lnSpc>
              <a:spcBef>
                <a:spcPts val="1200"/>
              </a:spcBef>
              <a:spcAft>
                <a:spcPts val="0"/>
              </a:spcAft>
              <a:buNone/>
            </a:pPr>
            <a:r>
              <a:t/>
            </a:r>
            <a:endParaRPr sz="2000">
              <a:solidFill>
                <a:schemeClr val="lt1"/>
              </a:solidFill>
              <a:latin typeface="Proxima Nova"/>
              <a:ea typeface="Proxima Nova"/>
              <a:cs typeface="Proxima Nova"/>
              <a:sym typeface="Proxima Nova"/>
            </a:endParaRPr>
          </a:p>
          <a:p>
            <a:pPr indent="-355600" lvl="0" marL="457200" rtl="0" algn="l">
              <a:lnSpc>
                <a:spcPct val="115000"/>
              </a:lnSpc>
              <a:spcBef>
                <a:spcPts val="1200"/>
              </a:spcBef>
              <a:spcAft>
                <a:spcPts val="0"/>
              </a:spcAft>
              <a:buClr>
                <a:schemeClr val="lt1"/>
              </a:buClr>
              <a:buSzPts val="2000"/>
              <a:buFont typeface="Proxima Nova"/>
              <a:buChar char="●"/>
            </a:pPr>
            <a:r>
              <a:rPr lang="en" sz="2000">
                <a:solidFill>
                  <a:schemeClr val="lt1"/>
                </a:solidFill>
                <a:latin typeface="Proxima Nova"/>
                <a:ea typeface="Proxima Nova"/>
                <a:cs typeface="Proxima Nova"/>
                <a:sym typeface="Proxima Nova"/>
              </a:rPr>
              <a:t>We defined the search tree we wanted to DFS through. We then assigned a value to each variable, backtracked as soon as any constraint was violated, and completed once we reached a leaf vertex.</a:t>
            </a:r>
            <a:endParaRPr sz="2000">
              <a:solidFill>
                <a:schemeClr val="lt1"/>
              </a:solidFill>
              <a:latin typeface="Proxima Nova"/>
              <a:ea typeface="Proxima Nova"/>
              <a:cs typeface="Proxima Nova"/>
              <a:sym typeface="Proxima Nova"/>
            </a:endParaRPr>
          </a:p>
          <a:p>
            <a:pPr indent="0" lvl="0" marL="457200" rtl="0" algn="l">
              <a:lnSpc>
                <a:spcPct val="115000"/>
              </a:lnSpc>
              <a:spcBef>
                <a:spcPts val="1200"/>
              </a:spcBef>
              <a:spcAft>
                <a:spcPts val="0"/>
              </a:spcAft>
              <a:buNone/>
            </a:pPr>
            <a:r>
              <a:t/>
            </a:r>
            <a:endParaRPr sz="2000">
              <a:solidFill>
                <a:schemeClr val="lt1"/>
              </a:solidFill>
              <a:latin typeface="Proxima Nova"/>
              <a:ea typeface="Proxima Nova"/>
              <a:cs typeface="Proxima Nova"/>
              <a:sym typeface="Proxima Nova"/>
            </a:endParaRPr>
          </a:p>
          <a:p>
            <a:pPr indent="0" lvl="0" marL="0" rtl="0" algn="ctr">
              <a:lnSpc>
                <a:spcPct val="115000"/>
              </a:lnSpc>
              <a:spcBef>
                <a:spcPts val="1200"/>
              </a:spcBef>
              <a:spcAft>
                <a:spcPts val="1200"/>
              </a:spcAft>
              <a:buNone/>
            </a:pPr>
            <a:r>
              <a:rPr i="1" lang="en" sz="1600">
                <a:solidFill>
                  <a:schemeClr val="lt1"/>
                </a:solidFill>
                <a:latin typeface="Proxima Nova"/>
                <a:ea typeface="Proxima Nova"/>
                <a:cs typeface="Proxima Nova"/>
                <a:sym typeface="Proxima Nova"/>
              </a:rPr>
              <a:t>We </a:t>
            </a:r>
            <a:r>
              <a:rPr i="1" lang="en" sz="1600">
                <a:solidFill>
                  <a:schemeClr val="lt1"/>
                </a:solidFill>
                <a:latin typeface="Proxima Nova"/>
                <a:ea typeface="Proxima Nova"/>
                <a:cs typeface="Proxima Nova"/>
                <a:sym typeface="Proxima Nova"/>
              </a:rPr>
              <a:t>don't</a:t>
            </a:r>
            <a:r>
              <a:rPr i="1" lang="en" sz="1600">
                <a:solidFill>
                  <a:schemeClr val="lt1"/>
                </a:solidFill>
                <a:latin typeface="Proxima Nova"/>
                <a:ea typeface="Proxima Nova"/>
                <a:cs typeface="Proxima Nova"/>
                <a:sym typeface="Proxima Nova"/>
              </a:rPr>
              <a:t> </a:t>
            </a:r>
            <a:r>
              <a:rPr i="1" lang="en" sz="1600">
                <a:solidFill>
                  <a:schemeClr val="lt1"/>
                </a:solidFill>
                <a:latin typeface="Proxima Nova"/>
                <a:ea typeface="Proxima Nova"/>
                <a:cs typeface="Proxima Nova"/>
                <a:sym typeface="Proxima Nova"/>
              </a:rPr>
              <a:t>explicitly</a:t>
            </a:r>
            <a:r>
              <a:rPr i="1" lang="en" sz="1600">
                <a:solidFill>
                  <a:schemeClr val="lt1"/>
                </a:solidFill>
                <a:latin typeface="Proxima Nova"/>
                <a:ea typeface="Proxima Nova"/>
                <a:cs typeface="Proxima Nova"/>
                <a:sym typeface="Proxima Nova"/>
              </a:rPr>
              <a:t> store the discovered vertices since we are searching through a tree</a:t>
            </a:r>
            <a:endParaRPr i="1" sz="1600">
              <a:solidFill>
                <a:schemeClr val="lt1"/>
              </a:solidFill>
              <a:latin typeface="Proxima Nova"/>
              <a:ea typeface="Proxima Nova"/>
              <a:cs typeface="Proxima Nova"/>
              <a:sym typeface="Proxima Nova"/>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Adversarial Search </a:t>
            </a:r>
            <a:endParaRPr>
              <a:solidFill>
                <a:schemeClr val="lt1"/>
              </a:solidFill>
            </a:endParaRPr>
          </a:p>
        </p:txBody>
      </p:sp>
      <p:sp>
        <p:nvSpPr>
          <p:cNvPr id="475" name="Google Shape;475;p68"/>
          <p:cNvSpPr txBox="1"/>
          <p:nvPr>
            <p:ph idx="1" type="body"/>
          </p:nvPr>
        </p:nvSpPr>
        <p:spPr>
          <a:xfrm>
            <a:off x="6490325" y="105150"/>
            <a:ext cx="2506800" cy="1602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500">
                <a:solidFill>
                  <a:schemeClr val="lt1"/>
                </a:solidFill>
              </a:rPr>
              <a:t>We have a search tree.</a:t>
            </a:r>
            <a:endParaRPr sz="1500">
              <a:solidFill>
                <a:schemeClr val="lt1"/>
              </a:solidFill>
            </a:endParaRPr>
          </a:p>
          <a:p>
            <a:pPr indent="-323850" lvl="0" marL="457200" rtl="0" algn="l">
              <a:spcBef>
                <a:spcPts val="1200"/>
              </a:spcBef>
              <a:spcAft>
                <a:spcPts val="0"/>
              </a:spcAft>
              <a:buClr>
                <a:schemeClr val="lt1"/>
              </a:buClr>
              <a:buSzPts val="1500"/>
              <a:buChar char="●"/>
            </a:pPr>
            <a:r>
              <a:rPr lang="en" sz="1500">
                <a:solidFill>
                  <a:schemeClr val="lt1"/>
                </a:solidFill>
              </a:rPr>
              <a:t>Let each vertex be a game state.</a:t>
            </a:r>
            <a:endParaRPr sz="1500">
              <a:solidFill>
                <a:schemeClr val="lt1"/>
              </a:solidFill>
            </a:endParaRPr>
          </a:p>
          <a:p>
            <a:pPr indent="-323850" lvl="0" marL="457200" rtl="0" algn="l">
              <a:spcBef>
                <a:spcPts val="0"/>
              </a:spcBef>
              <a:spcAft>
                <a:spcPts val="0"/>
              </a:spcAft>
              <a:buClr>
                <a:schemeClr val="lt1"/>
              </a:buClr>
              <a:buSzPts val="1500"/>
              <a:buChar char="●"/>
            </a:pPr>
            <a:r>
              <a:rPr lang="en" sz="1500">
                <a:solidFill>
                  <a:schemeClr val="lt1"/>
                </a:solidFill>
              </a:rPr>
              <a:t>Let each edge be a game move.</a:t>
            </a:r>
            <a:endParaRPr sz="1500">
              <a:solidFill>
                <a:schemeClr val="lt1"/>
              </a:solidFill>
            </a:endParaRPr>
          </a:p>
        </p:txBody>
      </p:sp>
      <p:pic>
        <p:nvPicPr>
          <p:cNvPr id="476" name="Google Shape;476;p68"/>
          <p:cNvPicPr preferRelativeResize="0"/>
          <p:nvPr/>
        </p:nvPicPr>
        <p:blipFill>
          <a:blip r:embed="rId3">
            <a:alphaModFix/>
          </a:blip>
          <a:stretch>
            <a:fillRect/>
          </a:stretch>
        </p:blipFill>
        <p:spPr>
          <a:xfrm>
            <a:off x="1688113" y="1961375"/>
            <a:ext cx="5767774" cy="21351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Adversarial Search </a:t>
            </a:r>
            <a:endParaRPr>
              <a:solidFill>
                <a:schemeClr val="lt1"/>
              </a:solidFill>
            </a:endParaRPr>
          </a:p>
        </p:txBody>
      </p:sp>
      <p:sp>
        <p:nvSpPr>
          <p:cNvPr id="482" name="Google Shape;482;p69"/>
          <p:cNvSpPr txBox="1"/>
          <p:nvPr>
            <p:ph idx="1" type="body"/>
          </p:nvPr>
        </p:nvSpPr>
        <p:spPr>
          <a:xfrm>
            <a:off x="6490325" y="105150"/>
            <a:ext cx="2506800" cy="1602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500">
                <a:solidFill>
                  <a:schemeClr val="lt1"/>
                </a:solidFill>
              </a:rPr>
              <a:t>We have a search tree.</a:t>
            </a:r>
            <a:endParaRPr sz="1500">
              <a:solidFill>
                <a:schemeClr val="lt1"/>
              </a:solidFill>
            </a:endParaRPr>
          </a:p>
          <a:p>
            <a:pPr indent="-323850" lvl="0" marL="457200" rtl="0" algn="l">
              <a:spcBef>
                <a:spcPts val="1200"/>
              </a:spcBef>
              <a:spcAft>
                <a:spcPts val="0"/>
              </a:spcAft>
              <a:buClr>
                <a:schemeClr val="lt1"/>
              </a:buClr>
              <a:buSzPts val="1500"/>
              <a:buChar char="●"/>
            </a:pPr>
            <a:r>
              <a:rPr lang="en" sz="1500">
                <a:solidFill>
                  <a:schemeClr val="lt1"/>
                </a:solidFill>
              </a:rPr>
              <a:t>Let each vertex be a game state.</a:t>
            </a:r>
            <a:endParaRPr sz="1500">
              <a:solidFill>
                <a:schemeClr val="lt1"/>
              </a:solidFill>
            </a:endParaRPr>
          </a:p>
          <a:p>
            <a:pPr indent="-323850" lvl="0" marL="457200" rtl="0" algn="l">
              <a:spcBef>
                <a:spcPts val="0"/>
              </a:spcBef>
              <a:spcAft>
                <a:spcPts val="0"/>
              </a:spcAft>
              <a:buClr>
                <a:schemeClr val="lt1"/>
              </a:buClr>
              <a:buSzPts val="1500"/>
              <a:buChar char="●"/>
            </a:pPr>
            <a:r>
              <a:rPr lang="en" sz="1500">
                <a:solidFill>
                  <a:schemeClr val="lt1"/>
                </a:solidFill>
              </a:rPr>
              <a:t>Let each edge be a game move.</a:t>
            </a:r>
            <a:endParaRPr sz="1500">
              <a:solidFill>
                <a:schemeClr val="lt1"/>
              </a:solidFill>
            </a:endParaRPr>
          </a:p>
        </p:txBody>
      </p:sp>
      <p:pic>
        <p:nvPicPr>
          <p:cNvPr id="483" name="Google Shape;483;p69"/>
          <p:cNvPicPr preferRelativeResize="0"/>
          <p:nvPr/>
        </p:nvPicPr>
        <p:blipFill>
          <a:blip r:embed="rId3">
            <a:alphaModFix/>
          </a:blip>
          <a:stretch>
            <a:fillRect/>
          </a:stretch>
        </p:blipFill>
        <p:spPr>
          <a:xfrm>
            <a:off x="152400" y="1860150"/>
            <a:ext cx="6799366" cy="31309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pic>
        <p:nvPicPr>
          <p:cNvPr id="488" name="Google Shape;488;p70"/>
          <p:cNvPicPr preferRelativeResize="0"/>
          <p:nvPr/>
        </p:nvPicPr>
        <p:blipFill>
          <a:blip r:embed="rId3">
            <a:alphaModFix/>
          </a:blip>
          <a:stretch>
            <a:fillRect/>
          </a:stretch>
        </p:blipFill>
        <p:spPr>
          <a:xfrm>
            <a:off x="152575" y="1805255"/>
            <a:ext cx="6075827" cy="2476121"/>
          </a:xfrm>
          <a:prstGeom prst="rect">
            <a:avLst/>
          </a:prstGeom>
          <a:noFill/>
          <a:ln>
            <a:noFill/>
          </a:ln>
        </p:spPr>
      </p:pic>
      <p:sp>
        <p:nvSpPr>
          <p:cNvPr id="489" name="Google Shape;489;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Adversarial Search </a:t>
            </a:r>
            <a:endParaRPr>
              <a:solidFill>
                <a:schemeClr val="lt1"/>
              </a:solidFill>
            </a:endParaRPr>
          </a:p>
        </p:txBody>
      </p:sp>
      <p:sp>
        <p:nvSpPr>
          <p:cNvPr id="490" name="Google Shape;490;p70"/>
          <p:cNvSpPr txBox="1"/>
          <p:nvPr/>
        </p:nvSpPr>
        <p:spPr>
          <a:xfrm>
            <a:off x="6233700" y="1845250"/>
            <a:ext cx="3000000" cy="2422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500">
                <a:solidFill>
                  <a:schemeClr val="lt1"/>
                </a:solidFill>
                <a:latin typeface="Proxima Nova"/>
                <a:ea typeface="Proxima Nova"/>
                <a:cs typeface="Proxima Nova"/>
                <a:sym typeface="Proxima Nova"/>
              </a:rPr>
              <a:t> </a:t>
            </a:r>
            <a:endParaRPr sz="1500">
              <a:solidFill>
                <a:schemeClr val="lt1"/>
              </a:solidFill>
              <a:latin typeface="Proxima Nova"/>
              <a:ea typeface="Proxima Nova"/>
              <a:cs typeface="Proxima Nova"/>
              <a:sym typeface="Proxima Nova"/>
            </a:endParaRPr>
          </a:p>
          <a:p>
            <a:pPr indent="-323850" lvl="0" marL="457200" rtl="0" algn="l">
              <a:lnSpc>
                <a:spcPct val="115000"/>
              </a:lnSpc>
              <a:spcBef>
                <a:spcPts val="1200"/>
              </a:spcBef>
              <a:spcAft>
                <a:spcPts val="0"/>
              </a:spcAft>
              <a:buClr>
                <a:schemeClr val="lt1"/>
              </a:buClr>
              <a:buSzPts val="1500"/>
              <a:buFont typeface="Proxima Nova"/>
              <a:buChar char="●"/>
            </a:pPr>
            <a:r>
              <a:rPr lang="en" sz="1500">
                <a:solidFill>
                  <a:schemeClr val="lt1"/>
                </a:solidFill>
                <a:latin typeface="Proxima Nova"/>
                <a:ea typeface="Proxima Nova"/>
                <a:cs typeface="Proxima Nova"/>
                <a:sym typeface="Proxima Nova"/>
              </a:rPr>
              <a:t>Leaf vertices assigned utility by utility function</a:t>
            </a:r>
            <a:endParaRPr sz="1500">
              <a:solidFill>
                <a:schemeClr val="lt1"/>
              </a:solidFill>
              <a:latin typeface="Proxima Nova"/>
              <a:ea typeface="Proxima Nova"/>
              <a:cs typeface="Proxima Nova"/>
              <a:sym typeface="Proxima Nova"/>
            </a:endParaRPr>
          </a:p>
          <a:p>
            <a:pPr indent="-323850" lvl="0" marL="457200" rtl="0" algn="l">
              <a:lnSpc>
                <a:spcPct val="115000"/>
              </a:lnSpc>
              <a:spcBef>
                <a:spcPts val="0"/>
              </a:spcBef>
              <a:spcAft>
                <a:spcPts val="0"/>
              </a:spcAft>
              <a:buClr>
                <a:schemeClr val="lt1"/>
              </a:buClr>
              <a:buSzPts val="1500"/>
              <a:buFont typeface="Proxima Nova"/>
              <a:buChar char="●"/>
            </a:pPr>
            <a:r>
              <a:rPr lang="en" sz="1500">
                <a:solidFill>
                  <a:schemeClr val="lt1"/>
                </a:solidFill>
                <a:latin typeface="Proxima Nova"/>
                <a:ea typeface="Proxima Nova"/>
                <a:cs typeface="Proxima Nova"/>
                <a:sym typeface="Proxima Nova"/>
              </a:rPr>
              <a:t>Each non leaf vertex assigned value based off children (min-max)</a:t>
            </a:r>
            <a:endParaRPr sz="1500">
              <a:solidFill>
                <a:schemeClr val="lt1"/>
              </a:solidFill>
              <a:latin typeface="Proxima Nova"/>
              <a:ea typeface="Proxima Nova"/>
              <a:cs typeface="Proxima Nova"/>
              <a:sym typeface="Proxima Nova"/>
            </a:endParaRPr>
          </a:p>
        </p:txBody>
      </p:sp>
      <p:sp>
        <p:nvSpPr>
          <p:cNvPr id="491" name="Google Shape;491;p70"/>
          <p:cNvSpPr txBox="1"/>
          <p:nvPr/>
        </p:nvSpPr>
        <p:spPr>
          <a:xfrm>
            <a:off x="1310950" y="3136150"/>
            <a:ext cx="2976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500">
                <a:solidFill>
                  <a:schemeClr val="dk2"/>
                </a:solidFill>
                <a:latin typeface="Proxima Nova"/>
                <a:ea typeface="Proxima Nova"/>
                <a:cs typeface="Proxima Nova"/>
                <a:sym typeface="Proxima Nova"/>
              </a:rPr>
              <a:t>5</a:t>
            </a:r>
            <a:endParaRPr>
              <a:solidFill>
                <a:schemeClr val="dk2"/>
              </a:solidFill>
            </a:endParaRPr>
          </a:p>
        </p:txBody>
      </p:sp>
      <p:sp>
        <p:nvSpPr>
          <p:cNvPr id="492" name="Google Shape;492;p70"/>
          <p:cNvSpPr txBox="1"/>
          <p:nvPr/>
        </p:nvSpPr>
        <p:spPr>
          <a:xfrm>
            <a:off x="2300700" y="3134075"/>
            <a:ext cx="2976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50">
                <a:solidFill>
                  <a:schemeClr val="dk2"/>
                </a:solidFill>
                <a:latin typeface="Roboto"/>
                <a:ea typeface="Roboto"/>
                <a:cs typeface="Roboto"/>
                <a:sym typeface="Roboto"/>
              </a:rPr>
              <a:t>∞</a:t>
            </a:r>
            <a:endParaRPr>
              <a:solidFill>
                <a:schemeClr val="dk2"/>
              </a:solidFill>
            </a:endParaRPr>
          </a:p>
        </p:txBody>
      </p:sp>
      <p:sp>
        <p:nvSpPr>
          <p:cNvPr id="493" name="Google Shape;493;p70"/>
          <p:cNvSpPr txBox="1"/>
          <p:nvPr/>
        </p:nvSpPr>
        <p:spPr>
          <a:xfrm>
            <a:off x="4210056" y="3136150"/>
            <a:ext cx="4119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500">
                <a:solidFill>
                  <a:schemeClr val="dk2"/>
                </a:solidFill>
                <a:latin typeface="Proxima Nova"/>
                <a:ea typeface="Proxima Nova"/>
                <a:cs typeface="Proxima Nova"/>
                <a:sym typeface="Proxima Nova"/>
              </a:rPr>
              <a:t>-2</a:t>
            </a:r>
            <a:endParaRPr>
              <a:solidFill>
                <a:schemeClr val="dk2"/>
              </a:solidFill>
            </a:endParaRPr>
          </a:p>
        </p:txBody>
      </p:sp>
      <p:sp>
        <p:nvSpPr>
          <p:cNvPr id="494" name="Google Shape;494;p70"/>
          <p:cNvSpPr txBox="1"/>
          <p:nvPr/>
        </p:nvSpPr>
        <p:spPr>
          <a:xfrm>
            <a:off x="1801113" y="2517375"/>
            <a:ext cx="2976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500">
                <a:solidFill>
                  <a:schemeClr val="dk2"/>
                </a:solidFill>
                <a:latin typeface="Proxima Nova"/>
                <a:ea typeface="Proxima Nova"/>
                <a:cs typeface="Proxima Nova"/>
                <a:sym typeface="Proxima Nova"/>
              </a:rPr>
              <a:t>5</a:t>
            </a:r>
            <a:endParaRPr>
              <a:solidFill>
                <a:schemeClr val="dk2"/>
              </a:solidFill>
            </a:endParaRPr>
          </a:p>
        </p:txBody>
      </p:sp>
      <p:sp>
        <p:nvSpPr>
          <p:cNvPr id="495" name="Google Shape;495;p70"/>
          <p:cNvSpPr txBox="1"/>
          <p:nvPr/>
        </p:nvSpPr>
        <p:spPr>
          <a:xfrm>
            <a:off x="3697881" y="2517375"/>
            <a:ext cx="4665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500">
                <a:solidFill>
                  <a:schemeClr val="dk2"/>
                </a:solidFill>
                <a:latin typeface="Proxima Nova"/>
                <a:ea typeface="Proxima Nova"/>
                <a:cs typeface="Proxima Nova"/>
                <a:sym typeface="Proxima Nova"/>
              </a:rPr>
              <a:t>-</a:t>
            </a:r>
            <a:r>
              <a:rPr b="1" lang="en" sz="1050">
                <a:solidFill>
                  <a:schemeClr val="dk2"/>
                </a:solidFill>
                <a:latin typeface="Roboto"/>
                <a:ea typeface="Roboto"/>
                <a:cs typeface="Roboto"/>
                <a:sym typeface="Roboto"/>
              </a:rPr>
              <a:t>∞</a:t>
            </a:r>
            <a:endParaRPr>
              <a:solidFill>
                <a:schemeClr val="dk2"/>
              </a:solidFill>
            </a:endParaRPr>
          </a:p>
        </p:txBody>
      </p:sp>
      <p:sp>
        <p:nvSpPr>
          <p:cNvPr id="496" name="Google Shape;496;p70"/>
          <p:cNvSpPr txBox="1"/>
          <p:nvPr/>
        </p:nvSpPr>
        <p:spPr>
          <a:xfrm>
            <a:off x="2794488" y="1894925"/>
            <a:ext cx="2976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500">
                <a:solidFill>
                  <a:schemeClr val="dk2"/>
                </a:solidFill>
                <a:latin typeface="Proxima Nova"/>
                <a:ea typeface="Proxima Nova"/>
                <a:cs typeface="Proxima Nova"/>
                <a:sym typeface="Proxima Nova"/>
              </a:rPr>
              <a:t>5</a:t>
            </a:r>
            <a:endParaRPr>
              <a:solidFill>
                <a:schemeClr val="dk2"/>
              </a:solidFill>
            </a:endParaRPr>
          </a:p>
        </p:txBody>
      </p:sp>
      <p:sp>
        <p:nvSpPr>
          <p:cNvPr id="497" name="Google Shape;497;p70"/>
          <p:cNvSpPr txBox="1"/>
          <p:nvPr/>
        </p:nvSpPr>
        <p:spPr>
          <a:xfrm>
            <a:off x="304800" y="304800"/>
            <a:ext cx="3000000" cy="71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70"/>
          <p:cNvSpPr/>
          <p:nvPr/>
        </p:nvSpPr>
        <p:spPr>
          <a:xfrm rot="-1866736">
            <a:off x="2048527" y="2279520"/>
            <a:ext cx="734445" cy="248606"/>
          </a:xfrm>
          <a:prstGeom prst="leftArrow">
            <a:avLst>
              <a:gd fmla="val 36355" name="adj1"/>
              <a:gd fmla="val 92694"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70"/>
          <p:cNvSpPr/>
          <p:nvPr/>
        </p:nvSpPr>
        <p:spPr>
          <a:xfrm rot="-3130405">
            <a:off x="1484758" y="2895293"/>
            <a:ext cx="373732" cy="248672"/>
          </a:xfrm>
          <a:prstGeom prst="leftArrow">
            <a:avLst>
              <a:gd fmla="val 36355" name="adj1"/>
              <a:gd fmla="val 5714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70"/>
          <p:cNvSpPr/>
          <p:nvPr/>
        </p:nvSpPr>
        <p:spPr>
          <a:xfrm rot="-3826378">
            <a:off x="1204220" y="3517299"/>
            <a:ext cx="227412" cy="248745"/>
          </a:xfrm>
          <a:prstGeom prst="leftArrow">
            <a:avLst>
              <a:gd fmla="val 36355" name="adj1"/>
              <a:gd fmla="val 3588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Adversarial Search - Tic Tac Toe</a:t>
            </a:r>
            <a:endParaRPr>
              <a:solidFill>
                <a:schemeClr val="lt1"/>
              </a:solidFill>
            </a:endParaRPr>
          </a:p>
        </p:txBody>
      </p:sp>
      <p:sp>
        <p:nvSpPr>
          <p:cNvPr id="506" name="Google Shape;506;p71"/>
          <p:cNvSpPr txBox="1"/>
          <p:nvPr>
            <p:ph idx="1" type="body"/>
          </p:nvPr>
        </p:nvSpPr>
        <p:spPr>
          <a:xfrm>
            <a:off x="6420250" y="1073750"/>
            <a:ext cx="2757900" cy="3957600"/>
          </a:xfrm>
          <a:prstGeom prst="rect">
            <a:avLst/>
          </a:prstGeom>
        </p:spPr>
        <p:txBody>
          <a:bodyPr anchorCtr="0" anchor="ctr" bIns="91425" lIns="91425" spcFirstLastPara="1" rIns="91425" wrap="square" tIns="91425">
            <a:normAutofit/>
          </a:bodyPr>
          <a:lstStyle/>
          <a:p>
            <a:pPr indent="-323850" lvl="0" marL="457200" rtl="0" algn="l">
              <a:spcBef>
                <a:spcPts val="0"/>
              </a:spcBef>
              <a:spcAft>
                <a:spcPts val="0"/>
              </a:spcAft>
              <a:buClr>
                <a:schemeClr val="lt1"/>
              </a:buClr>
              <a:buSzPts val="1500"/>
              <a:buChar char="●"/>
            </a:pPr>
            <a:r>
              <a:rPr lang="en" sz="1500">
                <a:solidFill>
                  <a:schemeClr val="lt1"/>
                </a:solidFill>
              </a:rPr>
              <a:t>We backtrack when a game ending condition occurs (win / loss / draw).</a:t>
            </a:r>
            <a:endParaRPr sz="1500">
              <a:solidFill>
                <a:schemeClr val="lt1"/>
              </a:solidFill>
            </a:endParaRPr>
          </a:p>
        </p:txBody>
      </p:sp>
      <p:pic>
        <p:nvPicPr>
          <p:cNvPr id="507" name="Google Shape;507;p71"/>
          <p:cNvPicPr preferRelativeResize="0"/>
          <p:nvPr/>
        </p:nvPicPr>
        <p:blipFill>
          <a:blip r:embed="rId3">
            <a:alphaModFix/>
          </a:blip>
          <a:stretch>
            <a:fillRect/>
          </a:stretch>
        </p:blipFill>
        <p:spPr>
          <a:xfrm>
            <a:off x="148175" y="1073625"/>
            <a:ext cx="6377427" cy="3957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18"/>
          <p:cNvPicPr preferRelativeResize="0"/>
          <p:nvPr/>
        </p:nvPicPr>
        <p:blipFill>
          <a:blip r:embed="rId3">
            <a:alphaModFix/>
          </a:blip>
          <a:stretch>
            <a:fillRect/>
          </a:stretch>
        </p:blipFill>
        <p:spPr>
          <a:xfrm>
            <a:off x="0" y="0"/>
            <a:ext cx="9144000" cy="5143500"/>
          </a:xfrm>
          <a:prstGeom prst="rect">
            <a:avLst/>
          </a:prstGeom>
          <a:noFill/>
          <a:ln>
            <a:noFill/>
          </a:ln>
        </p:spPr>
      </p:pic>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4000">
                <a:solidFill>
                  <a:schemeClr val="lt1"/>
                </a:solidFill>
              </a:rPr>
              <a:t>Artificial Intelligence</a:t>
            </a:r>
            <a:endParaRPr sz="4000">
              <a:solidFill>
                <a:schemeClr val="lt1"/>
              </a:solidFill>
            </a:endParaRPr>
          </a:p>
          <a:p>
            <a:pPr indent="0" lvl="0" marL="0" rtl="0" algn="l">
              <a:spcBef>
                <a:spcPts val="0"/>
              </a:spcBef>
              <a:spcAft>
                <a:spcPts val="0"/>
              </a:spcAft>
              <a:buSzPts val="990"/>
              <a:buNone/>
            </a:pPr>
            <a:r>
              <a:t/>
            </a:r>
            <a:endParaRPr sz="3020"/>
          </a:p>
        </p:txBody>
      </p:sp>
      <p:sp>
        <p:nvSpPr>
          <p:cNvPr id="93" name="Google Shape;93;p18"/>
          <p:cNvSpPr txBox="1"/>
          <p:nvPr>
            <p:ph idx="1" type="body"/>
          </p:nvPr>
        </p:nvSpPr>
        <p:spPr>
          <a:xfrm>
            <a:off x="311700" y="1375875"/>
            <a:ext cx="8520600" cy="3192900"/>
          </a:xfrm>
          <a:prstGeom prst="rect">
            <a:avLst/>
          </a:prstGeom>
        </p:spPr>
        <p:txBody>
          <a:bodyPr anchorCtr="0" anchor="t" bIns="91425" lIns="91425" spcFirstLastPara="1" rIns="91425" wrap="square" tIns="91425">
            <a:normAutofit lnSpcReduction="10000"/>
          </a:bodyPr>
          <a:lstStyle/>
          <a:p>
            <a:pPr indent="-457200" lvl="0" marL="457200" rtl="0" algn="l">
              <a:spcBef>
                <a:spcPts val="0"/>
              </a:spcBef>
              <a:spcAft>
                <a:spcPts val="0"/>
              </a:spcAft>
              <a:buClr>
                <a:schemeClr val="lt1"/>
              </a:buClr>
              <a:buSzPts val="3600"/>
              <a:buChar char="●"/>
            </a:pPr>
            <a:r>
              <a:rPr lang="en" sz="3600">
                <a:solidFill>
                  <a:schemeClr val="lt1"/>
                </a:solidFill>
              </a:rPr>
              <a:t>Central to Most Video Games</a:t>
            </a:r>
            <a:endParaRPr sz="3600">
              <a:solidFill>
                <a:schemeClr val="lt1"/>
              </a:solidFill>
            </a:endParaRPr>
          </a:p>
          <a:p>
            <a:pPr indent="-457200" lvl="1" marL="914400" rtl="0" algn="l">
              <a:spcBef>
                <a:spcPts val="0"/>
              </a:spcBef>
              <a:spcAft>
                <a:spcPts val="0"/>
              </a:spcAft>
              <a:buClr>
                <a:schemeClr val="lt1"/>
              </a:buClr>
              <a:buSzPts val="3600"/>
              <a:buChar char="○"/>
            </a:pPr>
            <a:r>
              <a:rPr lang="en" sz="3600">
                <a:solidFill>
                  <a:schemeClr val="lt1"/>
                </a:solidFill>
              </a:rPr>
              <a:t>Core to single-player interactions</a:t>
            </a:r>
            <a:endParaRPr sz="3600">
              <a:solidFill>
                <a:schemeClr val="lt1"/>
              </a:solidFill>
            </a:endParaRPr>
          </a:p>
          <a:p>
            <a:pPr indent="-457200" lvl="1" marL="914400" rtl="0" algn="l">
              <a:spcBef>
                <a:spcPts val="0"/>
              </a:spcBef>
              <a:spcAft>
                <a:spcPts val="0"/>
              </a:spcAft>
              <a:buClr>
                <a:schemeClr val="lt1"/>
              </a:buClr>
              <a:buSzPts val="3600"/>
              <a:buChar char="○"/>
            </a:pPr>
            <a:r>
              <a:rPr lang="en" sz="3600">
                <a:solidFill>
                  <a:schemeClr val="lt1"/>
                </a:solidFill>
              </a:rPr>
              <a:t>Provides tools for multi-player experiences</a:t>
            </a:r>
            <a:endParaRPr sz="3600">
              <a:solidFill>
                <a:schemeClr val="lt1"/>
              </a:solidFill>
            </a:endParaRPr>
          </a:p>
          <a:p>
            <a:pPr indent="0" lvl="0" marL="0" rtl="0" algn="l">
              <a:spcBef>
                <a:spcPts val="1200"/>
              </a:spcBef>
              <a:spcAft>
                <a:spcPts val="1200"/>
              </a:spcAft>
              <a:buNone/>
            </a:pPr>
            <a:r>
              <a:t/>
            </a:r>
            <a:endParaRPr sz="3600">
              <a:solidFill>
                <a:schemeClr val="lt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Adversarial</a:t>
            </a:r>
            <a:r>
              <a:rPr lang="en">
                <a:solidFill>
                  <a:schemeClr val="lt1"/>
                </a:solidFill>
              </a:rPr>
              <a:t> Search</a:t>
            </a:r>
            <a:r>
              <a:rPr lang="en">
                <a:solidFill>
                  <a:schemeClr val="lt1"/>
                </a:solidFill>
              </a:rPr>
              <a:t> - Summary</a:t>
            </a:r>
            <a:endParaRPr>
              <a:solidFill>
                <a:schemeClr val="lt1"/>
              </a:solidFill>
            </a:endParaRPr>
          </a:p>
        </p:txBody>
      </p:sp>
      <p:sp>
        <p:nvSpPr>
          <p:cNvPr id="513" name="Google Shape;513;p72"/>
          <p:cNvSpPr txBox="1"/>
          <p:nvPr/>
        </p:nvSpPr>
        <p:spPr>
          <a:xfrm>
            <a:off x="223200" y="1320300"/>
            <a:ext cx="8268900" cy="3196500"/>
          </a:xfrm>
          <a:prstGeom prst="rect">
            <a:avLst/>
          </a:prstGeom>
          <a:noFill/>
          <a:ln>
            <a:noFill/>
          </a:ln>
        </p:spPr>
        <p:txBody>
          <a:bodyPr anchorCtr="0" anchor="ctr" bIns="91425" lIns="91425" spcFirstLastPara="1" rIns="91425" wrap="square" tIns="91425">
            <a:noAutofit/>
          </a:bodyPr>
          <a:lstStyle/>
          <a:p>
            <a:pPr indent="-355600" lvl="0" marL="457200" rtl="0" algn="l">
              <a:lnSpc>
                <a:spcPct val="115000"/>
              </a:lnSpc>
              <a:spcBef>
                <a:spcPts val="0"/>
              </a:spcBef>
              <a:spcAft>
                <a:spcPts val="0"/>
              </a:spcAft>
              <a:buClr>
                <a:schemeClr val="lt1"/>
              </a:buClr>
              <a:buSzPts val="2000"/>
              <a:buFont typeface="Proxima Nova"/>
              <a:buChar char="●"/>
            </a:pPr>
            <a:r>
              <a:rPr lang="en" sz="2000">
                <a:solidFill>
                  <a:schemeClr val="lt1"/>
                </a:solidFill>
                <a:latin typeface="Proxima Nova"/>
                <a:ea typeface="Proxima Nova"/>
                <a:cs typeface="Proxima Nova"/>
                <a:sym typeface="Proxima Nova"/>
              </a:rPr>
              <a:t>By performing an </a:t>
            </a:r>
            <a:r>
              <a:rPr lang="en" sz="2000">
                <a:solidFill>
                  <a:schemeClr val="lt1"/>
                </a:solidFill>
                <a:latin typeface="Proxima Nova"/>
                <a:ea typeface="Proxima Nova"/>
                <a:cs typeface="Proxima Nova"/>
                <a:sym typeface="Proxima Nova"/>
              </a:rPr>
              <a:t>exhaustive</a:t>
            </a:r>
            <a:r>
              <a:rPr lang="en" sz="2000">
                <a:solidFill>
                  <a:schemeClr val="lt1"/>
                </a:solidFill>
                <a:latin typeface="Proxima Nova"/>
                <a:ea typeface="Proxima Nova"/>
                <a:cs typeface="Proxima Nova"/>
                <a:sym typeface="Proxima Nova"/>
              </a:rPr>
              <a:t> DFS, we assign each leaf vertex a utility from the utility function, and assign each non-leaf vertex a utility dependent on its children plus which players turn it was.</a:t>
            </a:r>
            <a:endParaRPr sz="2000">
              <a:solidFill>
                <a:schemeClr val="lt1"/>
              </a:solidFill>
              <a:latin typeface="Proxima Nova"/>
              <a:ea typeface="Proxima Nova"/>
              <a:cs typeface="Proxima Nova"/>
              <a:sym typeface="Proxima Nova"/>
            </a:endParaRPr>
          </a:p>
          <a:p>
            <a:pPr indent="0" lvl="0" marL="457200" rtl="0" algn="l">
              <a:lnSpc>
                <a:spcPct val="115000"/>
              </a:lnSpc>
              <a:spcBef>
                <a:spcPts val="1200"/>
              </a:spcBef>
              <a:spcAft>
                <a:spcPts val="0"/>
              </a:spcAft>
              <a:buNone/>
            </a:pPr>
            <a:r>
              <a:t/>
            </a:r>
            <a:endParaRPr sz="2000">
              <a:solidFill>
                <a:schemeClr val="lt1"/>
              </a:solidFill>
              <a:latin typeface="Proxima Nova"/>
              <a:ea typeface="Proxima Nova"/>
              <a:cs typeface="Proxima Nova"/>
              <a:sym typeface="Proxima Nova"/>
            </a:endParaRPr>
          </a:p>
          <a:p>
            <a:pPr indent="0" lvl="0" marL="0" rtl="0" algn="ctr">
              <a:lnSpc>
                <a:spcPct val="115000"/>
              </a:lnSpc>
              <a:spcBef>
                <a:spcPts val="1200"/>
              </a:spcBef>
              <a:spcAft>
                <a:spcPts val="1200"/>
              </a:spcAft>
              <a:buNone/>
            </a:pPr>
            <a:r>
              <a:rPr i="1" lang="en" sz="1600">
                <a:solidFill>
                  <a:schemeClr val="lt1"/>
                </a:solidFill>
                <a:latin typeface="Proxima Nova"/>
                <a:ea typeface="Proxima Nova"/>
                <a:cs typeface="Proxima Nova"/>
                <a:sym typeface="Proxima Nova"/>
              </a:rPr>
              <a:t>We don't explicitly store the discovered vertices since we are searching through a tree</a:t>
            </a:r>
            <a:endParaRPr sz="2000">
              <a:solidFill>
                <a:schemeClr val="lt1"/>
              </a:solidFill>
              <a:latin typeface="Proxima Nova"/>
              <a:ea typeface="Proxima Nova"/>
              <a:cs typeface="Proxima Nova"/>
              <a:sym typeface="Proxima Nova"/>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73"/>
          <p:cNvSpPr txBox="1"/>
          <p:nvPr>
            <p:ph type="title"/>
          </p:nvPr>
        </p:nvSpPr>
        <p:spPr>
          <a:xfrm>
            <a:off x="510450" y="3210600"/>
            <a:ext cx="8123100" cy="778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Machine Learning/Neural Network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Trevor McGeary</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What is Machine Learning?</a:t>
            </a:r>
            <a:endParaRPr>
              <a:solidFill>
                <a:schemeClr val="lt1"/>
              </a:solidFill>
            </a:endParaRPr>
          </a:p>
        </p:txBody>
      </p:sp>
      <p:sp>
        <p:nvSpPr>
          <p:cNvPr id="524" name="Google Shape;524;p7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Using algorithms and statistical models to make machines act without specific programming.</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Machine learning is a part of a greater whole in Artificial Intelligence</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Machine learning greatly involves the use of Deep Learning</a:t>
            </a:r>
            <a:endParaRPr>
              <a:solidFill>
                <a:schemeClr val="lt1"/>
              </a:solidFill>
            </a:endParaRPr>
          </a:p>
        </p:txBody>
      </p:sp>
      <p:pic>
        <p:nvPicPr>
          <p:cNvPr descr="File:Fig-X All ML as a subfield of AI.jpg" id="525" name="Google Shape;525;p74"/>
          <p:cNvPicPr preferRelativeResize="0"/>
          <p:nvPr/>
        </p:nvPicPr>
        <p:blipFill rotWithShape="1">
          <a:blip r:embed="rId3">
            <a:alphaModFix/>
          </a:blip>
          <a:srcRect b="0" l="0" r="22185" t="0"/>
          <a:stretch/>
        </p:blipFill>
        <p:spPr>
          <a:xfrm>
            <a:off x="6464175" y="2571750"/>
            <a:ext cx="2368125" cy="22419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Deep Learning</a:t>
            </a:r>
            <a:endParaRPr>
              <a:solidFill>
                <a:schemeClr val="lt1"/>
              </a:solidFill>
            </a:endParaRPr>
          </a:p>
        </p:txBody>
      </p:sp>
      <p:sp>
        <p:nvSpPr>
          <p:cNvPr id="531" name="Google Shape;531;p7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Based on our brain’s network of neurons</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Deep learning uses multiple layers of artificial neural networks to learn and solve tasks.</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Some applications of deep learning are image recognition, language processing, and advertising selection</a:t>
            </a:r>
            <a:endParaRPr>
              <a:solidFill>
                <a:schemeClr val="lt1"/>
              </a:solidFill>
            </a:endParaRPr>
          </a:p>
        </p:txBody>
      </p:sp>
      <p:pic>
        <p:nvPicPr>
          <p:cNvPr id="532" name="Google Shape;532;p75"/>
          <p:cNvPicPr preferRelativeResize="0"/>
          <p:nvPr/>
        </p:nvPicPr>
        <p:blipFill>
          <a:blip r:embed="rId3">
            <a:alphaModFix/>
          </a:blip>
          <a:stretch>
            <a:fillRect/>
          </a:stretch>
        </p:blipFill>
        <p:spPr>
          <a:xfrm>
            <a:off x="6118625" y="2496750"/>
            <a:ext cx="2194650" cy="2421724"/>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Back to Machine Learning</a:t>
            </a:r>
            <a:endParaRPr>
              <a:solidFill>
                <a:schemeClr val="lt1"/>
              </a:solidFill>
            </a:endParaRPr>
          </a:p>
        </p:txBody>
      </p:sp>
      <p:sp>
        <p:nvSpPr>
          <p:cNvPr id="538" name="Google Shape;538;p7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Machine Learning uses Intelligent Agents to solve problems</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Machine Learning is not widely used in video game development, but is used in playing video games.</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General Game Playing or Specific Game Playing</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Different methods of using machine learning to play video games, such as using deep learning agents or using computer vision.</a:t>
            </a:r>
            <a:endParaRPr>
              <a:solidFill>
                <a:schemeClr val="lt1"/>
              </a:solidFill>
            </a:endParaRPr>
          </a:p>
          <a:p>
            <a:pPr indent="0" lvl="0" marL="0" rtl="0" algn="l">
              <a:spcBef>
                <a:spcPts val="1200"/>
              </a:spcBef>
              <a:spcAft>
                <a:spcPts val="1200"/>
              </a:spcAft>
              <a:buNone/>
            </a:pPr>
            <a:r>
              <a:t/>
            </a:r>
            <a:endParaRPr>
              <a:solidFill>
                <a:schemeClr val="lt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Computer Vision Approach</a:t>
            </a:r>
            <a:endParaRPr>
              <a:solidFill>
                <a:schemeClr val="lt1"/>
              </a:solidFill>
            </a:endParaRPr>
          </a:p>
        </p:txBody>
      </p:sp>
      <p:sp>
        <p:nvSpPr>
          <p:cNvPr id="544" name="Google Shape;544;p7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Utilizing the image recognition of deep learning, but taken to the next level</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Take input from screen data, pass through neural network, produce output </a:t>
            </a:r>
            <a:r>
              <a:rPr lang="en">
                <a:solidFill>
                  <a:schemeClr val="lt1"/>
                </a:solidFill>
              </a:rPr>
              <a:t>corresponding</a:t>
            </a:r>
            <a:r>
              <a:rPr lang="en">
                <a:solidFill>
                  <a:schemeClr val="lt1"/>
                </a:solidFill>
              </a:rPr>
              <a:t> to game input</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Examples: Pong (Pictured here), Doom (1993)</a:t>
            </a:r>
            <a:endParaRPr>
              <a:solidFill>
                <a:schemeClr val="lt1"/>
              </a:solidFill>
            </a:endParaRPr>
          </a:p>
        </p:txBody>
      </p:sp>
      <p:pic>
        <p:nvPicPr>
          <p:cNvPr id="545" name="Google Shape;545;p77"/>
          <p:cNvPicPr preferRelativeResize="0"/>
          <p:nvPr/>
        </p:nvPicPr>
        <p:blipFill>
          <a:blip r:embed="rId3">
            <a:alphaModFix/>
          </a:blip>
          <a:stretch>
            <a:fillRect/>
          </a:stretch>
        </p:blipFill>
        <p:spPr>
          <a:xfrm>
            <a:off x="5514250" y="2705975"/>
            <a:ext cx="3318049" cy="14838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Intelligent Agent Approach</a:t>
            </a:r>
            <a:endParaRPr>
              <a:solidFill>
                <a:schemeClr val="lt1"/>
              </a:solidFill>
            </a:endParaRPr>
          </a:p>
        </p:txBody>
      </p:sp>
      <p:sp>
        <p:nvSpPr>
          <p:cNvPr id="551" name="Google Shape;551;p7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Use intelligent agents to take the </a:t>
            </a:r>
            <a:r>
              <a:rPr lang="en">
                <a:solidFill>
                  <a:schemeClr val="lt1"/>
                </a:solidFill>
              </a:rPr>
              <a:t>place of human players</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Seen in board games like Chess and Go</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In video games, seen in strategy games such as DOTA and Starcraft</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Agents have shown results to rival or even surpass human players in competition</a:t>
            </a:r>
            <a:endParaRPr>
              <a:solidFill>
                <a:schemeClr val="lt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Machine Learning to Play Games: Starcraft</a:t>
            </a:r>
            <a:endParaRPr>
              <a:solidFill>
                <a:schemeClr val="lt1"/>
              </a:solidFill>
            </a:endParaRPr>
          </a:p>
        </p:txBody>
      </p:sp>
      <p:sp>
        <p:nvSpPr>
          <p:cNvPr id="557" name="Google Shape;557;p7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solidFill>
                <a:schemeClr val="lt1"/>
              </a:solidFill>
            </a:endParaRPr>
          </a:p>
          <a:p>
            <a:pPr indent="-342900" lvl="0" marL="457200" rtl="0" algn="l">
              <a:spcBef>
                <a:spcPts val="1200"/>
              </a:spcBef>
              <a:spcAft>
                <a:spcPts val="0"/>
              </a:spcAft>
              <a:buClr>
                <a:schemeClr val="lt1"/>
              </a:buClr>
              <a:buSzPts val="1800"/>
              <a:buChar char="●"/>
            </a:pPr>
            <a:r>
              <a:rPr lang="en">
                <a:solidFill>
                  <a:schemeClr val="lt1"/>
                </a:solidFill>
              </a:rPr>
              <a:t>Starcraft is already a deeply complex game to play for humans</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Need to have knowledge of game units, game mechanics, and have knowledge of unit control.</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Also need to have a balance between big-picture economy management and low-level control of individual units</a:t>
            </a:r>
            <a:endParaRPr>
              <a:solidFill>
                <a:schemeClr val="lt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AlphaStar</a:t>
            </a:r>
            <a:endParaRPr>
              <a:solidFill>
                <a:schemeClr val="lt1"/>
              </a:solidFill>
            </a:endParaRPr>
          </a:p>
        </p:txBody>
      </p:sp>
      <p:sp>
        <p:nvSpPr>
          <p:cNvPr id="563" name="Google Shape;563;p8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AlphaStar is generated by a deep learning neural network, that receives input from the game, and outputs instructions that constitute an action within the game.</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Additionally, AlphaStar’s neural network was trained using replay data from players.</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Hundreds of intelligent agents were built that experienced the equivalent of 200 years of StarCraft playtime.</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Then, a competitive league was created were different agents played against each other, with strategies growing and evolving as the league went on.</a:t>
            </a:r>
            <a:endParaRPr>
              <a:solidFill>
                <a:schemeClr val="lt1"/>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AlphaStar</a:t>
            </a:r>
            <a:endParaRPr>
              <a:solidFill>
                <a:schemeClr val="lt1"/>
              </a:solidFill>
            </a:endParaRPr>
          </a:p>
        </p:txBody>
      </p:sp>
      <p:sp>
        <p:nvSpPr>
          <p:cNvPr id="569" name="Google Shape;569;p8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After testing and training, AlphaStar was put to the test, and was able to not only reach the highest ranking level in Starcraft, but was able to defeat several professional players as well.</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AlphaStar was initially trained to only play one faction, against one faction, on one map.</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Later versions of AlphaStar would overcome these limitations.</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Due to the nature of StarCraft, DeepMind has speculated that the work done with AlphaStar could be applied to other things, such as weather prediction and climate modeling.</a:t>
            </a:r>
            <a:endParaRPr>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9"/>
          <p:cNvPicPr preferRelativeResize="0"/>
          <p:nvPr/>
        </p:nvPicPr>
        <p:blipFill>
          <a:blip r:embed="rId3">
            <a:alphaModFix/>
          </a:blip>
          <a:stretch>
            <a:fillRect/>
          </a:stretch>
        </p:blipFill>
        <p:spPr>
          <a:xfrm>
            <a:off x="0" y="0"/>
            <a:ext cx="9144000" cy="5143500"/>
          </a:xfrm>
          <a:prstGeom prst="rect">
            <a:avLst/>
          </a:prstGeom>
          <a:noFill/>
          <a:ln>
            <a:noFill/>
          </a:ln>
          <a:effectLst>
            <a:reflection blurRad="0" dir="5400000" dist="38100" endA="0" endPos="30000" fadeDir="5400012" kx="0" rotWithShape="0" algn="bl" stPos="0" sy="-100000" ky="0"/>
          </a:effectLst>
        </p:spPr>
      </p:pic>
      <p:sp>
        <p:nvSpPr>
          <p:cNvPr id="99" name="Google Shape;99;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4000">
                <a:solidFill>
                  <a:schemeClr val="lt1"/>
                </a:solidFill>
                <a:highlight>
                  <a:schemeClr val="dk1"/>
                </a:highlight>
              </a:rPr>
              <a:t>AI in Games</a:t>
            </a:r>
            <a:endParaRPr sz="3020">
              <a:highlight>
                <a:schemeClr val="dk1"/>
              </a:highlight>
            </a:endParaRPr>
          </a:p>
        </p:txBody>
      </p:sp>
      <p:sp>
        <p:nvSpPr>
          <p:cNvPr id="100" name="Google Shape;100;p19"/>
          <p:cNvSpPr txBox="1"/>
          <p:nvPr>
            <p:ph idx="1" type="body"/>
          </p:nvPr>
        </p:nvSpPr>
        <p:spPr>
          <a:xfrm>
            <a:off x="311700" y="1375875"/>
            <a:ext cx="8520600" cy="3192900"/>
          </a:xfrm>
          <a:prstGeom prst="rect">
            <a:avLst/>
          </a:prstGeom>
        </p:spPr>
        <p:txBody>
          <a:bodyPr anchorCtr="0" anchor="t" bIns="91425" lIns="91425" spcFirstLastPara="1" rIns="91425" wrap="square" tIns="91425">
            <a:normAutofit/>
          </a:bodyPr>
          <a:lstStyle/>
          <a:p>
            <a:pPr indent="-457200" lvl="0" marL="457200" rtl="0" algn="l">
              <a:spcBef>
                <a:spcPts val="0"/>
              </a:spcBef>
              <a:spcAft>
                <a:spcPts val="0"/>
              </a:spcAft>
              <a:buClr>
                <a:schemeClr val="lt1"/>
              </a:buClr>
              <a:buSzPts val="3600"/>
              <a:buChar char="●"/>
            </a:pPr>
            <a:r>
              <a:rPr lang="en" sz="3600">
                <a:solidFill>
                  <a:schemeClr val="lt1"/>
                </a:solidFill>
                <a:highlight>
                  <a:schemeClr val="dk1"/>
                </a:highlight>
              </a:rPr>
              <a:t>Simulate the world</a:t>
            </a:r>
            <a:endParaRPr sz="3600">
              <a:solidFill>
                <a:schemeClr val="lt1"/>
              </a:solidFill>
              <a:highlight>
                <a:schemeClr val="dk1"/>
              </a:highlight>
            </a:endParaRPr>
          </a:p>
          <a:p>
            <a:pPr indent="-457200" lvl="0" marL="457200" rtl="0" algn="l">
              <a:spcBef>
                <a:spcPts val="0"/>
              </a:spcBef>
              <a:spcAft>
                <a:spcPts val="0"/>
              </a:spcAft>
              <a:buClr>
                <a:schemeClr val="lt1"/>
              </a:buClr>
              <a:buSzPts val="3600"/>
              <a:buChar char="●"/>
            </a:pPr>
            <a:r>
              <a:rPr lang="en" sz="3600">
                <a:solidFill>
                  <a:schemeClr val="lt1"/>
                </a:solidFill>
                <a:highlight>
                  <a:schemeClr val="dk1"/>
                </a:highlight>
              </a:rPr>
              <a:t>Challenge players as enemies</a:t>
            </a:r>
            <a:endParaRPr sz="3600">
              <a:solidFill>
                <a:schemeClr val="lt1"/>
              </a:solidFill>
              <a:highlight>
                <a:schemeClr val="dk1"/>
              </a:highlight>
            </a:endParaRPr>
          </a:p>
          <a:p>
            <a:pPr indent="-457200" lvl="0" marL="457200" rtl="0" algn="l">
              <a:spcBef>
                <a:spcPts val="0"/>
              </a:spcBef>
              <a:spcAft>
                <a:spcPts val="0"/>
              </a:spcAft>
              <a:buClr>
                <a:schemeClr val="lt1"/>
              </a:buClr>
              <a:buSzPts val="3600"/>
              <a:buChar char="●"/>
            </a:pPr>
            <a:r>
              <a:rPr lang="en" sz="3600">
                <a:solidFill>
                  <a:schemeClr val="lt1"/>
                </a:solidFill>
                <a:highlight>
                  <a:schemeClr val="dk1"/>
                </a:highlight>
              </a:rPr>
              <a:t>Interface with all of your systems to create interesting behavior</a:t>
            </a:r>
            <a:endParaRPr sz="3600">
              <a:solidFill>
                <a:schemeClr val="lt1"/>
              </a:solidFill>
              <a:highlight>
                <a:schemeClr val="dk1"/>
              </a:highlight>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Further Resources</a:t>
            </a:r>
            <a:endParaRPr>
              <a:solidFill>
                <a:schemeClr val="lt1"/>
              </a:solidFill>
            </a:endParaRPr>
          </a:p>
        </p:txBody>
      </p:sp>
      <p:sp>
        <p:nvSpPr>
          <p:cNvPr id="575" name="Google Shape;575;p8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Fear AI Implementation </a:t>
            </a:r>
            <a:r>
              <a:rPr lang="en" u="sng">
                <a:solidFill>
                  <a:schemeClr val="hlink"/>
                </a:solidFill>
                <a:hlinkClick r:id="rId3"/>
              </a:rPr>
              <a:t>https://alumni.media.mit.edu/~jorkin/gdc2006_orkin_jeff_fear.pdf</a:t>
            </a:r>
            <a:endParaRPr/>
          </a:p>
          <a:p>
            <a:pPr indent="0" lvl="0" marL="0" rtl="0" algn="l">
              <a:spcBef>
                <a:spcPts val="1200"/>
              </a:spcBef>
              <a:spcAft>
                <a:spcPts val="0"/>
              </a:spcAft>
              <a:buNone/>
            </a:pPr>
            <a:r>
              <a:rPr lang="en"/>
              <a:t>Chess AI Implementation </a:t>
            </a:r>
            <a:r>
              <a:rPr lang="en" u="sng">
                <a:solidFill>
                  <a:schemeClr val="hlink"/>
                </a:solidFill>
                <a:hlinkClick r:id="rId4"/>
              </a:rPr>
              <a:t>https://www.chessprogramming.org</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4000">
                <a:solidFill>
                  <a:schemeClr val="lt1"/>
                </a:solidFill>
              </a:rPr>
              <a:t>Two Examples</a:t>
            </a:r>
            <a:endParaRPr sz="3020"/>
          </a:p>
        </p:txBody>
      </p:sp>
      <p:sp>
        <p:nvSpPr>
          <p:cNvPr id="106" name="Google Shape;106;p20"/>
          <p:cNvSpPr txBox="1"/>
          <p:nvPr>
            <p:ph idx="1" type="body"/>
          </p:nvPr>
        </p:nvSpPr>
        <p:spPr>
          <a:xfrm>
            <a:off x="311700" y="1375875"/>
            <a:ext cx="8520600" cy="3192900"/>
          </a:xfrm>
          <a:prstGeom prst="rect">
            <a:avLst/>
          </a:prstGeom>
        </p:spPr>
        <p:txBody>
          <a:bodyPr anchorCtr="0" anchor="t" bIns="91425" lIns="91425" spcFirstLastPara="1" rIns="91425" wrap="square" tIns="91425">
            <a:normAutofit fontScale="92500" lnSpcReduction="20000"/>
          </a:bodyPr>
          <a:lstStyle/>
          <a:p>
            <a:pPr indent="-440055" lvl="0" marL="457200" rtl="0" algn="l">
              <a:spcBef>
                <a:spcPts val="0"/>
              </a:spcBef>
              <a:spcAft>
                <a:spcPts val="0"/>
              </a:spcAft>
              <a:buClr>
                <a:schemeClr val="lt1"/>
              </a:buClr>
              <a:buSzPct val="100000"/>
              <a:buChar char="●"/>
            </a:pPr>
            <a:r>
              <a:rPr lang="en" sz="3600">
                <a:solidFill>
                  <a:schemeClr val="lt1"/>
                </a:solidFill>
              </a:rPr>
              <a:t>Chess</a:t>
            </a:r>
            <a:endParaRPr sz="3600">
              <a:solidFill>
                <a:schemeClr val="lt1"/>
              </a:solidFill>
            </a:endParaRPr>
          </a:p>
          <a:p>
            <a:pPr indent="-440055" lvl="1" marL="914400" rtl="0" algn="l">
              <a:spcBef>
                <a:spcPts val="0"/>
              </a:spcBef>
              <a:spcAft>
                <a:spcPts val="0"/>
              </a:spcAft>
              <a:buClr>
                <a:schemeClr val="lt1"/>
              </a:buClr>
              <a:buSzPct val="100000"/>
              <a:buChar char="○"/>
            </a:pPr>
            <a:r>
              <a:rPr lang="en" sz="3600">
                <a:solidFill>
                  <a:schemeClr val="lt1"/>
                </a:solidFill>
              </a:rPr>
              <a:t>Classical </a:t>
            </a:r>
            <a:r>
              <a:rPr lang="en" sz="3600">
                <a:solidFill>
                  <a:schemeClr val="lt1"/>
                </a:solidFill>
              </a:rPr>
              <a:t>Board Game</a:t>
            </a:r>
            <a:endParaRPr sz="3600">
              <a:solidFill>
                <a:schemeClr val="lt1"/>
              </a:solidFill>
            </a:endParaRPr>
          </a:p>
          <a:p>
            <a:pPr indent="-440055" lvl="1" marL="914400" rtl="0" algn="l">
              <a:spcBef>
                <a:spcPts val="0"/>
              </a:spcBef>
              <a:spcAft>
                <a:spcPts val="0"/>
              </a:spcAft>
              <a:buClr>
                <a:schemeClr val="lt1"/>
              </a:buClr>
              <a:buSzPct val="100000"/>
              <a:buChar char="○"/>
            </a:pPr>
            <a:r>
              <a:rPr lang="en" sz="3600">
                <a:solidFill>
                  <a:schemeClr val="lt1"/>
                </a:solidFill>
              </a:rPr>
              <a:t>Most well-documented game AI</a:t>
            </a:r>
            <a:endParaRPr sz="3600">
              <a:solidFill>
                <a:schemeClr val="lt1"/>
              </a:solidFill>
            </a:endParaRPr>
          </a:p>
          <a:p>
            <a:pPr indent="-440055" lvl="0" marL="457200" rtl="0" algn="l">
              <a:spcBef>
                <a:spcPts val="0"/>
              </a:spcBef>
              <a:spcAft>
                <a:spcPts val="0"/>
              </a:spcAft>
              <a:buClr>
                <a:schemeClr val="lt1"/>
              </a:buClr>
              <a:buSzPct val="100000"/>
              <a:buChar char="●"/>
            </a:pPr>
            <a:r>
              <a:rPr lang="en" sz="3600">
                <a:solidFill>
                  <a:schemeClr val="lt1"/>
                </a:solidFill>
              </a:rPr>
              <a:t>F.E.A.R.</a:t>
            </a:r>
            <a:endParaRPr sz="3600">
              <a:solidFill>
                <a:schemeClr val="lt1"/>
              </a:solidFill>
            </a:endParaRPr>
          </a:p>
          <a:p>
            <a:pPr indent="-440055" lvl="1" marL="914400" rtl="0" algn="l">
              <a:spcBef>
                <a:spcPts val="0"/>
              </a:spcBef>
              <a:spcAft>
                <a:spcPts val="0"/>
              </a:spcAft>
              <a:buClr>
                <a:schemeClr val="lt1"/>
              </a:buClr>
              <a:buSzPct val="100000"/>
              <a:buChar char="○"/>
            </a:pPr>
            <a:r>
              <a:rPr lang="en" sz="3600">
                <a:solidFill>
                  <a:schemeClr val="lt1"/>
                </a:solidFill>
              </a:rPr>
              <a:t>2005 First Person Shooter</a:t>
            </a:r>
            <a:endParaRPr sz="3600">
              <a:solidFill>
                <a:schemeClr val="lt1"/>
              </a:solidFill>
            </a:endParaRPr>
          </a:p>
          <a:p>
            <a:pPr indent="-440055" lvl="1" marL="914400" rtl="0" algn="l">
              <a:spcBef>
                <a:spcPts val="0"/>
              </a:spcBef>
              <a:spcAft>
                <a:spcPts val="0"/>
              </a:spcAft>
              <a:buClr>
                <a:schemeClr val="lt1"/>
              </a:buClr>
              <a:buSzPct val="100000"/>
              <a:buChar char="○"/>
            </a:pPr>
            <a:r>
              <a:rPr lang="en" sz="3600">
                <a:solidFill>
                  <a:schemeClr val="lt1"/>
                </a:solidFill>
              </a:rPr>
              <a:t>Legendary for enemy AI</a:t>
            </a:r>
            <a:endParaRPr sz="36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400">
                <a:solidFill>
                  <a:schemeClr val="lt1"/>
                </a:solidFill>
              </a:rPr>
              <a:t>Chess AI</a:t>
            </a:r>
            <a:endParaRPr sz="4400">
              <a:solidFill>
                <a:schemeClr val="lt1"/>
              </a:solidFill>
            </a:endParaRPr>
          </a:p>
          <a:p>
            <a:pPr indent="0" lvl="0" marL="0" rtl="0" algn="l">
              <a:spcBef>
                <a:spcPts val="0"/>
              </a:spcBef>
              <a:spcAft>
                <a:spcPts val="0"/>
              </a:spcAft>
              <a:buNone/>
            </a:pPr>
            <a:r>
              <a:t/>
            </a:r>
            <a:endParaRPr/>
          </a:p>
        </p:txBody>
      </p:sp>
      <p:sp>
        <p:nvSpPr>
          <p:cNvPr id="112" name="Google Shape;112;p21"/>
          <p:cNvSpPr txBox="1"/>
          <p:nvPr>
            <p:ph idx="1" type="body"/>
          </p:nvPr>
        </p:nvSpPr>
        <p:spPr>
          <a:xfrm>
            <a:off x="311700" y="1375875"/>
            <a:ext cx="8520600" cy="3192900"/>
          </a:xfrm>
          <a:prstGeom prst="rect">
            <a:avLst/>
          </a:prstGeom>
        </p:spPr>
        <p:txBody>
          <a:bodyPr anchorCtr="0" anchor="t" bIns="91425" lIns="91425" spcFirstLastPara="1" rIns="91425" wrap="square" tIns="91425">
            <a:normAutofit fontScale="92500"/>
          </a:bodyPr>
          <a:lstStyle/>
          <a:p>
            <a:pPr indent="-440055" lvl="0" marL="457200" rtl="0" algn="l">
              <a:spcBef>
                <a:spcPts val="0"/>
              </a:spcBef>
              <a:spcAft>
                <a:spcPts val="0"/>
              </a:spcAft>
              <a:buClr>
                <a:schemeClr val="lt1"/>
              </a:buClr>
              <a:buSzPct val="100000"/>
              <a:buChar char="●"/>
            </a:pPr>
            <a:r>
              <a:rPr lang="en" sz="3600">
                <a:solidFill>
                  <a:schemeClr val="lt1"/>
                </a:solidFill>
              </a:rPr>
              <a:t>Easily mathematically represented</a:t>
            </a:r>
            <a:endParaRPr sz="3600">
              <a:solidFill>
                <a:schemeClr val="lt1"/>
              </a:solidFill>
            </a:endParaRPr>
          </a:p>
          <a:p>
            <a:pPr indent="-440055" lvl="1" marL="914400" rtl="0" algn="l">
              <a:spcBef>
                <a:spcPts val="0"/>
              </a:spcBef>
              <a:spcAft>
                <a:spcPts val="0"/>
              </a:spcAft>
              <a:buClr>
                <a:schemeClr val="lt1"/>
              </a:buClr>
              <a:buSzPct val="100000"/>
              <a:buChar char="○"/>
            </a:pPr>
            <a:r>
              <a:rPr lang="en" sz="3600">
                <a:solidFill>
                  <a:schemeClr val="lt1"/>
                </a:solidFill>
              </a:rPr>
              <a:t>Perfect Information</a:t>
            </a:r>
            <a:endParaRPr sz="3600">
              <a:solidFill>
                <a:schemeClr val="lt1"/>
              </a:solidFill>
            </a:endParaRPr>
          </a:p>
          <a:p>
            <a:pPr indent="-440055" lvl="0" marL="457200" rtl="0" algn="l">
              <a:spcBef>
                <a:spcPts val="0"/>
              </a:spcBef>
              <a:spcAft>
                <a:spcPts val="0"/>
              </a:spcAft>
              <a:buClr>
                <a:schemeClr val="lt1"/>
              </a:buClr>
              <a:buSzPct val="100000"/>
              <a:buChar char="●"/>
            </a:pPr>
            <a:r>
              <a:rPr lang="en" sz="3600">
                <a:solidFill>
                  <a:schemeClr val="lt1"/>
                </a:solidFill>
              </a:rPr>
              <a:t>Evaluations are easy to implement</a:t>
            </a:r>
            <a:endParaRPr sz="3600">
              <a:solidFill>
                <a:schemeClr val="lt1"/>
              </a:solidFill>
            </a:endParaRPr>
          </a:p>
          <a:p>
            <a:pPr indent="-440055" lvl="0" marL="457200" rtl="0" algn="l">
              <a:spcBef>
                <a:spcPts val="0"/>
              </a:spcBef>
              <a:spcAft>
                <a:spcPts val="0"/>
              </a:spcAft>
              <a:buClr>
                <a:schemeClr val="lt1"/>
              </a:buClr>
              <a:buSzPct val="100000"/>
              <a:buChar char="●"/>
            </a:pPr>
            <a:r>
              <a:rPr lang="en" sz="3600">
                <a:solidFill>
                  <a:schemeClr val="lt1"/>
                </a:solidFill>
              </a:rPr>
              <a:t>Long history and multitude of approaches</a:t>
            </a:r>
            <a:endParaRPr sz="3600">
              <a:solidFill>
                <a:schemeClr val="lt1"/>
              </a:solidFill>
            </a:endParaRPr>
          </a:p>
          <a:p>
            <a:pPr indent="0" lvl="0" marL="457200" rtl="0" algn="l">
              <a:spcBef>
                <a:spcPts val="1200"/>
              </a:spcBef>
              <a:spcAft>
                <a:spcPts val="1200"/>
              </a:spcAft>
              <a:buNone/>
            </a:pPr>
            <a:r>
              <a:t/>
            </a:r>
            <a:endParaRPr sz="36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